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1" r:id="rId23"/>
    <p:sldId id="282" r:id="rId24"/>
    <p:sldId id="287" r:id="rId25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797" y="-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25450"/>
            <a:ext cx="5410200" cy="0"/>
          </a:xfrm>
          <a:custGeom>
            <a:avLst/>
            <a:gdLst/>
            <a:ahLst/>
            <a:cxnLst/>
            <a:rect l="l" t="t" r="r" b="b"/>
            <a:pathLst>
              <a:path w="5410200">
                <a:moveTo>
                  <a:pt x="0" y="0"/>
                </a:moveTo>
                <a:lnTo>
                  <a:pt x="5410200" y="0"/>
                </a:lnTo>
              </a:path>
            </a:pathLst>
          </a:custGeom>
          <a:ln w="50800">
            <a:solidFill>
              <a:srgbClr val="9CB0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142412" y="0"/>
            <a:ext cx="1905" cy="307975"/>
          </a:xfrm>
          <a:custGeom>
            <a:avLst/>
            <a:gdLst/>
            <a:ahLst/>
            <a:cxnLst/>
            <a:rect l="l" t="t" r="r" b="b"/>
            <a:pathLst>
              <a:path w="1904" h="307975">
                <a:moveTo>
                  <a:pt x="0" y="307975"/>
                </a:moveTo>
                <a:lnTo>
                  <a:pt x="1587" y="307975"/>
                </a:lnTo>
                <a:lnTo>
                  <a:pt x="1587" y="0"/>
                </a:lnTo>
                <a:lnTo>
                  <a:pt x="0" y="0"/>
                </a:lnTo>
                <a:lnTo>
                  <a:pt x="0" y="307975"/>
                </a:lnTo>
                <a:close/>
              </a:path>
            </a:pathLst>
          </a:custGeom>
          <a:solidFill>
            <a:srgbClr val="696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072562" y="0"/>
            <a:ext cx="12700" cy="307975"/>
          </a:xfrm>
          <a:custGeom>
            <a:avLst/>
            <a:gdLst/>
            <a:ahLst/>
            <a:cxnLst/>
            <a:rect l="l" t="t" r="r" b="b"/>
            <a:pathLst>
              <a:path w="12700" h="307975">
                <a:moveTo>
                  <a:pt x="0" y="307975"/>
                </a:moveTo>
                <a:lnTo>
                  <a:pt x="12700" y="307975"/>
                </a:lnTo>
                <a:lnTo>
                  <a:pt x="12700" y="0"/>
                </a:lnTo>
                <a:lnTo>
                  <a:pt x="0" y="0"/>
                </a:lnTo>
                <a:lnTo>
                  <a:pt x="0" y="307975"/>
                </a:lnTo>
                <a:close/>
              </a:path>
            </a:pathLst>
          </a:custGeom>
          <a:solidFill>
            <a:srgbClr val="696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002712" y="0"/>
            <a:ext cx="41275" cy="307975"/>
          </a:xfrm>
          <a:custGeom>
            <a:avLst/>
            <a:gdLst/>
            <a:ahLst/>
            <a:cxnLst/>
            <a:rect l="l" t="t" r="r" b="b"/>
            <a:pathLst>
              <a:path w="41275" h="307975">
                <a:moveTo>
                  <a:pt x="0" y="307975"/>
                </a:moveTo>
                <a:lnTo>
                  <a:pt x="41275" y="307975"/>
                </a:lnTo>
                <a:lnTo>
                  <a:pt x="41275" y="0"/>
                </a:lnTo>
                <a:lnTo>
                  <a:pt x="0" y="0"/>
                </a:lnTo>
                <a:lnTo>
                  <a:pt x="0" y="307975"/>
                </a:lnTo>
                <a:close/>
              </a:path>
            </a:pathLst>
          </a:custGeom>
          <a:solidFill>
            <a:srgbClr val="696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970962" y="0"/>
            <a:ext cx="5080" cy="307975"/>
          </a:xfrm>
          <a:custGeom>
            <a:avLst/>
            <a:gdLst/>
            <a:ahLst/>
            <a:cxnLst/>
            <a:rect l="l" t="t" r="r" b="b"/>
            <a:pathLst>
              <a:path w="5079" h="307975">
                <a:moveTo>
                  <a:pt x="0" y="307975"/>
                </a:moveTo>
                <a:lnTo>
                  <a:pt x="4762" y="307975"/>
                </a:lnTo>
                <a:lnTo>
                  <a:pt x="4762" y="0"/>
                </a:lnTo>
                <a:lnTo>
                  <a:pt x="0" y="0"/>
                </a:lnTo>
                <a:lnTo>
                  <a:pt x="0" y="307975"/>
                </a:lnTo>
                <a:close/>
              </a:path>
            </a:pathLst>
          </a:custGeom>
          <a:solidFill>
            <a:srgbClr val="696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9142412" y="307975"/>
            <a:ext cx="1905" cy="92075"/>
          </a:xfrm>
          <a:custGeom>
            <a:avLst/>
            <a:gdLst/>
            <a:ahLst/>
            <a:cxnLst/>
            <a:rect l="l" t="t" r="r" b="b"/>
            <a:pathLst>
              <a:path w="1904" h="92075">
                <a:moveTo>
                  <a:pt x="0" y="92075"/>
                </a:moveTo>
                <a:lnTo>
                  <a:pt x="1587" y="92075"/>
                </a:lnTo>
                <a:lnTo>
                  <a:pt x="1587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9072562" y="307975"/>
            <a:ext cx="12700" cy="92075"/>
          </a:xfrm>
          <a:custGeom>
            <a:avLst/>
            <a:gdLst/>
            <a:ahLst/>
            <a:cxnLst/>
            <a:rect l="l" t="t" r="r" b="b"/>
            <a:pathLst>
              <a:path w="12700" h="92075">
                <a:moveTo>
                  <a:pt x="0" y="92075"/>
                </a:moveTo>
                <a:lnTo>
                  <a:pt x="12700" y="92075"/>
                </a:lnTo>
                <a:lnTo>
                  <a:pt x="127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9002712" y="307975"/>
            <a:ext cx="41275" cy="92075"/>
          </a:xfrm>
          <a:custGeom>
            <a:avLst/>
            <a:gdLst/>
            <a:ahLst/>
            <a:cxnLst/>
            <a:rect l="l" t="t" r="r" b="b"/>
            <a:pathLst>
              <a:path w="41275" h="92075">
                <a:moveTo>
                  <a:pt x="0" y="92075"/>
                </a:moveTo>
                <a:lnTo>
                  <a:pt x="41275" y="92075"/>
                </a:lnTo>
                <a:lnTo>
                  <a:pt x="41275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8973343" y="307975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131762"/>
                </a:moveTo>
                <a:lnTo>
                  <a:pt x="0" y="0"/>
                </a:lnTo>
                <a:lnTo>
                  <a:pt x="0" y="131762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0" y="307975"/>
            <a:ext cx="8915400" cy="92075"/>
          </a:xfrm>
          <a:custGeom>
            <a:avLst/>
            <a:gdLst/>
            <a:ahLst/>
            <a:cxnLst/>
            <a:rect l="l" t="t" r="r" b="b"/>
            <a:pathLst>
              <a:path w="8915400" h="92075">
                <a:moveTo>
                  <a:pt x="0" y="92075"/>
                </a:moveTo>
                <a:lnTo>
                  <a:pt x="8915400" y="92075"/>
                </a:lnTo>
                <a:lnTo>
                  <a:pt x="89154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9142412" y="360362"/>
            <a:ext cx="1905" cy="79375"/>
          </a:xfrm>
          <a:custGeom>
            <a:avLst/>
            <a:gdLst/>
            <a:ahLst/>
            <a:cxnLst/>
            <a:rect l="l" t="t" r="r" b="b"/>
            <a:pathLst>
              <a:path w="1904" h="79375">
                <a:moveTo>
                  <a:pt x="0" y="79375"/>
                </a:moveTo>
                <a:lnTo>
                  <a:pt x="1587" y="79375"/>
                </a:lnTo>
                <a:lnTo>
                  <a:pt x="1587" y="0"/>
                </a:lnTo>
                <a:lnTo>
                  <a:pt x="0" y="0"/>
                </a:lnTo>
                <a:lnTo>
                  <a:pt x="0" y="79375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9072562" y="360362"/>
            <a:ext cx="12700" cy="79375"/>
          </a:xfrm>
          <a:custGeom>
            <a:avLst/>
            <a:gdLst/>
            <a:ahLst/>
            <a:cxnLst/>
            <a:rect l="l" t="t" r="r" b="b"/>
            <a:pathLst>
              <a:path w="12700" h="79375">
                <a:moveTo>
                  <a:pt x="0" y="79375"/>
                </a:moveTo>
                <a:lnTo>
                  <a:pt x="12700" y="79375"/>
                </a:lnTo>
                <a:lnTo>
                  <a:pt x="12700" y="0"/>
                </a:lnTo>
                <a:lnTo>
                  <a:pt x="0" y="0"/>
                </a:lnTo>
                <a:lnTo>
                  <a:pt x="0" y="79375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9002712" y="360362"/>
            <a:ext cx="41275" cy="79375"/>
          </a:xfrm>
          <a:custGeom>
            <a:avLst/>
            <a:gdLst/>
            <a:ahLst/>
            <a:cxnLst/>
            <a:rect l="l" t="t" r="r" b="b"/>
            <a:pathLst>
              <a:path w="41275" h="79375">
                <a:moveTo>
                  <a:pt x="0" y="79375"/>
                </a:moveTo>
                <a:lnTo>
                  <a:pt x="41275" y="79375"/>
                </a:lnTo>
                <a:lnTo>
                  <a:pt x="41275" y="0"/>
                </a:lnTo>
                <a:lnTo>
                  <a:pt x="0" y="0"/>
                </a:lnTo>
                <a:lnTo>
                  <a:pt x="0" y="79375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5410200" y="360362"/>
            <a:ext cx="3505200" cy="79375"/>
          </a:xfrm>
          <a:custGeom>
            <a:avLst/>
            <a:gdLst/>
            <a:ahLst/>
            <a:cxnLst/>
            <a:rect l="l" t="t" r="r" b="b"/>
            <a:pathLst>
              <a:path w="3505200" h="79375">
                <a:moveTo>
                  <a:pt x="0" y="79375"/>
                </a:moveTo>
                <a:lnTo>
                  <a:pt x="3505200" y="79375"/>
                </a:lnTo>
                <a:lnTo>
                  <a:pt x="3505200" y="0"/>
                </a:lnTo>
                <a:lnTo>
                  <a:pt x="0" y="0"/>
                </a:lnTo>
                <a:lnTo>
                  <a:pt x="0" y="79375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9142412" y="439737"/>
            <a:ext cx="1905" cy="180975"/>
          </a:xfrm>
          <a:custGeom>
            <a:avLst/>
            <a:gdLst/>
            <a:ahLst/>
            <a:cxnLst/>
            <a:rect l="l" t="t" r="r" b="b"/>
            <a:pathLst>
              <a:path w="1904" h="180975">
                <a:moveTo>
                  <a:pt x="0" y="180975"/>
                </a:moveTo>
                <a:lnTo>
                  <a:pt x="1587" y="180975"/>
                </a:lnTo>
                <a:lnTo>
                  <a:pt x="1587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CB08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9072562" y="439737"/>
            <a:ext cx="12700" cy="180975"/>
          </a:xfrm>
          <a:custGeom>
            <a:avLst/>
            <a:gdLst/>
            <a:ahLst/>
            <a:cxnLst/>
            <a:rect l="l" t="t" r="r" b="b"/>
            <a:pathLst>
              <a:path w="12700" h="180975">
                <a:moveTo>
                  <a:pt x="0" y="180975"/>
                </a:moveTo>
                <a:lnTo>
                  <a:pt x="12700" y="180975"/>
                </a:lnTo>
                <a:lnTo>
                  <a:pt x="127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CB08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9002712" y="439737"/>
            <a:ext cx="41275" cy="180975"/>
          </a:xfrm>
          <a:custGeom>
            <a:avLst/>
            <a:gdLst/>
            <a:ahLst/>
            <a:cxnLst/>
            <a:rect l="l" t="t" r="r" b="b"/>
            <a:pathLst>
              <a:path w="41275" h="180975">
                <a:moveTo>
                  <a:pt x="0" y="180975"/>
                </a:moveTo>
                <a:lnTo>
                  <a:pt x="41275" y="180975"/>
                </a:lnTo>
                <a:lnTo>
                  <a:pt x="41275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CB08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5410200" y="439737"/>
            <a:ext cx="3565525" cy="180975"/>
          </a:xfrm>
          <a:custGeom>
            <a:avLst/>
            <a:gdLst/>
            <a:ahLst/>
            <a:cxnLst/>
            <a:rect l="l" t="t" r="r" b="b"/>
            <a:pathLst>
              <a:path w="3565525" h="180975">
                <a:moveTo>
                  <a:pt x="0" y="180975"/>
                </a:moveTo>
                <a:lnTo>
                  <a:pt x="3565525" y="180975"/>
                </a:lnTo>
                <a:lnTo>
                  <a:pt x="3565525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CB08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5407025" y="511175"/>
            <a:ext cx="3063875" cy="0"/>
          </a:xfrm>
          <a:custGeom>
            <a:avLst/>
            <a:gdLst/>
            <a:ahLst/>
            <a:cxnLst/>
            <a:rect l="l" t="t" r="r" b="b"/>
            <a:pathLst>
              <a:path w="3063875">
                <a:moveTo>
                  <a:pt x="0" y="0"/>
                </a:moveTo>
                <a:lnTo>
                  <a:pt x="3063875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7373937" y="607218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9029700" y="0"/>
            <a:ext cx="0" cy="621030"/>
          </a:xfrm>
          <a:custGeom>
            <a:avLst/>
            <a:gdLst/>
            <a:ahLst/>
            <a:cxnLst/>
            <a:rect l="l" t="t" r="r" b="b"/>
            <a:pathLst>
              <a:path h="621030">
                <a:moveTo>
                  <a:pt x="0" y="0"/>
                </a:moveTo>
                <a:lnTo>
                  <a:pt x="0" y="620712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8943181" y="0"/>
            <a:ext cx="0" cy="586105"/>
          </a:xfrm>
          <a:custGeom>
            <a:avLst/>
            <a:gdLst/>
            <a:ahLst/>
            <a:cxnLst/>
            <a:rect l="l" t="t" r="r" b="b"/>
            <a:pathLst>
              <a:path h="586105">
                <a:moveTo>
                  <a:pt x="0" y="0"/>
                </a:moveTo>
                <a:lnTo>
                  <a:pt x="0" y="585787"/>
                </a:lnTo>
              </a:path>
            </a:pathLst>
          </a:custGeom>
          <a:ln w="5556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8878093" y="0"/>
            <a:ext cx="0" cy="586105"/>
          </a:xfrm>
          <a:custGeom>
            <a:avLst/>
            <a:gdLst/>
            <a:ahLst/>
            <a:cxnLst/>
            <a:rect l="l" t="t" r="r" b="b"/>
            <a:pathLst>
              <a:path h="586105">
                <a:moveTo>
                  <a:pt x="0" y="0"/>
                </a:moveTo>
                <a:lnTo>
                  <a:pt x="0" y="585787"/>
                </a:lnTo>
              </a:path>
            </a:pathLst>
          </a:custGeom>
          <a:ln w="793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25450"/>
            <a:ext cx="5410200" cy="0"/>
          </a:xfrm>
          <a:custGeom>
            <a:avLst/>
            <a:gdLst/>
            <a:ahLst/>
            <a:cxnLst/>
            <a:rect l="l" t="t" r="r" b="b"/>
            <a:pathLst>
              <a:path w="5410200">
                <a:moveTo>
                  <a:pt x="0" y="0"/>
                </a:moveTo>
                <a:lnTo>
                  <a:pt x="5410200" y="0"/>
                </a:lnTo>
              </a:path>
            </a:pathLst>
          </a:custGeom>
          <a:ln w="50800">
            <a:solidFill>
              <a:srgbClr val="9CB0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142412" y="0"/>
            <a:ext cx="1905" cy="307975"/>
          </a:xfrm>
          <a:custGeom>
            <a:avLst/>
            <a:gdLst/>
            <a:ahLst/>
            <a:cxnLst/>
            <a:rect l="l" t="t" r="r" b="b"/>
            <a:pathLst>
              <a:path w="1904" h="307975">
                <a:moveTo>
                  <a:pt x="0" y="307975"/>
                </a:moveTo>
                <a:lnTo>
                  <a:pt x="1587" y="307975"/>
                </a:lnTo>
                <a:lnTo>
                  <a:pt x="1587" y="0"/>
                </a:lnTo>
                <a:lnTo>
                  <a:pt x="0" y="0"/>
                </a:lnTo>
                <a:lnTo>
                  <a:pt x="0" y="307975"/>
                </a:lnTo>
                <a:close/>
              </a:path>
            </a:pathLst>
          </a:custGeom>
          <a:solidFill>
            <a:srgbClr val="696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072562" y="0"/>
            <a:ext cx="12700" cy="307975"/>
          </a:xfrm>
          <a:custGeom>
            <a:avLst/>
            <a:gdLst/>
            <a:ahLst/>
            <a:cxnLst/>
            <a:rect l="l" t="t" r="r" b="b"/>
            <a:pathLst>
              <a:path w="12700" h="307975">
                <a:moveTo>
                  <a:pt x="0" y="307975"/>
                </a:moveTo>
                <a:lnTo>
                  <a:pt x="12700" y="307975"/>
                </a:lnTo>
                <a:lnTo>
                  <a:pt x="12700" y="0"/>
                </a:lnTo>
                <a:lnTo>
                  <a:pt x="0" y="0"/>
                </a:lnTo>
                <a:lnTo>
                  <a:pt x="0" y="307975"/>
                </a:lnTo>
                <a:close/>
              </a:path>
            </a:pathLst>
          </a:custGeom>
          <a:solidFill>
            <a:srgbClr val="696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002712" y="0"/>
            <a:ext cx="41275" cy="307975"/>
          </a:xfrm>
          <a:custGeom>
            <a:avLst/>
            <a:gdLst/>
            <a:ahLst/>
            <a:cxnLst/>
            <a:rect l="l" t="t" r="r" b="b"/>
            <a:pathLst>
              <a:path w="41275" h="307975">
                <a:moveTo>
                  <a:pt x="0" y="307975"/>
                </a:moveTo>
                <a:lnTo>
                  <a:pt x="41275" y="307975"/>
                </a:lnTo>
                <a:lnTo>
                  <a:pt x="41275" y="0"/>
                </a:lnTo>
                <a:lnTo>
                  <a:pt x="0" y="0"/>
                </a:lnTo>
                <a:lnTo>
                  <a:pt x="0" y="307975"/>
                </a:lnTo>
                <a:close/>
              </a:path>
            </a:pathLst>
          </a:custGeom>
          <a:solidFill>
            <a:srgbClr val="696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970962" y="0"/>
            <a:ext cx="5080" cy="307975"/>
          </a:xfrm>
          <a:custGeom>
            <a:avLst/>
            <a:gdLst/>
            <a:ahLst/>
            <a:cxnLst/>
            <a:rect l="l" t="t" r="r" b="b"/>
            <a:pathLst>
              <a:path w="5079" h="307975">
                <a:moveTo>
                  <a:pt x="0" y="307975"/>
                </a:moveTo>
                <a:lnTo>
                  <a:pt x="4762" y="307975"/>
                </a:lnTo>
                <a:lnTo>
                  <a:pt x="4762" y="0"/>
                </a:lnTo>
                <a:lnTo>
                  <a:pt x="0" y="0"/>
                </a:lnTo>
                <a:lnTo>
                  <a:pt x="0" y="307975"/>
                </a:lnTo>
                <a:close/>
              </a:path>
            </a:pathLst>
          </a:custGeom>
          <a:solidFill>
            <a:srgbClr val="696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9142412" y="307975"/>
            <a:ext cx="1905" cy="92075"/>
          </a:xfrm>
          <a:custGeom>
            <a:avLst/>
            <a:gdLst/>
            <a:ahLst/>
            <a:cxnLst/>
            <a:rect l="l" t="t" r="r" b="b"/>
            <a:pathLst>
              <a:path w="1904" h="92075">
                <a:moveTo>
                  <a:pt x="0" y="92075"/>
                </a:moveTo>
                <a:lnTo>
                  <a:pt x="1587" y="92075"/>
                </a:lnTo>
                <a:lnTo>
                  <a:pt x="1587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9072562" y="307975"/>
            <a:ext cx="12700" cy="92075"/>
          </a:xfrm>
          <a:custGeom>
            <a:avLst/>
            <a:gdLst/>
            <a:ahLst/>
            <a:cxnLst/>
            <a:rect l="l" t="t" r="r" b="b"/>
            <a:pathLst>
              <a:path w="12700" h="92075">
                <a:moveTo>
                  <a:pt x="0" y="92075"/>
                </a:moveTo>
                <a:lnTo>
                  <a:pt x="12700" y="92075"/>
                </a:lnTo>
                <a:lnTo>
                  <a:pt x="127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9002712" y="307975"/>
            <a:ext cx="41275" cy="92075"/>
          </a:xfrm>
          <a:custGeom>
            <a:avLst/>
            <a:gdLst/>
            <a:ahLst/>
            <a:cxnLst/>
            <a:rect l="l" t="t" r="r" b="b"/>
            <a:pathLst>
              <a:path w="41275" h="92075">
                <a:moveTo>
                  <a:pt x="0" y="92075"/>
                </a:moveTo>
                <a:lnTo>
                  <a:pt x="41275" y="92075"/>
                </a:lnTo>
                <a:lnTo>
                  <a:pt x="41275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8973343" y="307975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131762"/>
                </a:moveTo>
                <a:lnTo>
                  <a:pt x="0" y="0"/>
                </a:lnTo>
                <a:lnTo>
                  <a:pt x="0" y="131762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0" y="307975"/>
            <a:ext cx="8915400" cy="92075"/>
          </a:xfrm>
          <a:custGeom>
            <a:avLst/>
            <a:gdLst/>
            <a:ahLst/>
            <a:cxnLst/>
            <a:rect l="l" t="t" r="r" b="b"/>
            <a:pathLst>
              <a:path w="8915400" h="92075">
                <a:moveTo>
                  <a:pt x="0" y="92075"/>
                </a:moveTo>
                <a:lnTo>
                  <a:pt x="8915400" y="92075"/>
                </a:lnTo>
                <a:lnTo>
                  <a:pt x="89154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9142412" y="360362"/>
            <a:ext cx="1905" cy="79375"/>
          </a:xfrm>
          <a:custGeom>
            <a:avLst/>
            <a:gdLst/>
            <a:ahLst/>
            <a:cxnLst/>
            <a:rect l="l" t="t" r="r" b="b"/>
            <a:pathLst>
              <a:path w="1904" h="79375">
                <a:moveTo>
                  <a:pt x="0" y="79375"/>
                </a:moveTo>
                <a:lnTo>
                  <a:pt x="1587" y="79375"/>
                </a:lnTo>
                <a:lnTo>
                  <a:pt x="1587" y="0"/>
                </a:lnTo>
                <a:lnTo>
                  <a:pt x="0" y="0"/>
                </a:lnTo>
                <a:lnTo>
                  <a:pt x="0" y="79375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9072562" y="360362"/>
            <a:ext cx="12700" cy="79375"/>
          </a:xfrm>
          <a:custGeom>
            <a:avLst/>
            <a:gdLst/>
            <a:ahLst/>
            <a:cxnLst/>
            <a:rect l="l" t="t" r="r" b="b"/>
            <a:pathLst>
              <a:path w="12700" h="79375">
                <a:moveTo>
                  <a:pt x="0" y="79375"/>
                </a:moveTo>
                <a:lnTo>
                  <a:pt x="12700" y="79375"/>
                </a:lnTo>
                <a:lnTo>
                  <a:pt x="12700" y="0"/>
                </a:lnTo>
                <a:lnTo>
                  <a:pt x="0" y="0"/>
                </a:lnTo>
                <a:lnTo>
                  <a:pt x="0" y="79375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9002712" y="360362"/>
            <a:ext cx="41275" cy="79375"/>
          </a:xfrm>
          <a:custGeom>
            <a:avLst/>
            <a:gdLst/>
            <a:ahLst/>
            <a:cxnLst/>
            <a:rect l="l" t="t" r="r" b="b"/>
            <a:pathLst>
              <a:path w="41275" h="79375">
                <a:moveTo>
                  <a:pt x="0" y="79375"/>
                </a:moveTo>
                <a:lnTo>
                  <a:pt x="41275" y="79375"/>
                </a:lnTo>
                <a:lnTo>
                  <a:pt x="41275" y="0"/>
                </a:lnTo>
                <a:lnTo>
                  <a:pt x="0" y="0"/>
                </a:lnTo>
                <a:lnTo>
                  <a:pt x="0" y="79375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5410200" y="360362"/>
            <a:ext cx="3505200" cy="79375"/>
          </a:xfrm>
          <a:custGeom>
            <a:avLst/>
            <a:gdLst/>
            <a:ahLst/>
            <a:cxnLst/>
            <a:rect l="l" t="t" r="r" b="b"/>
            <a:pathLst>
              <a:path w="3505200" h="79375">
                <a:moveTo>
                  <a:pt x="0" y="79375"/>
                </a:moveTo>
                <a:lnTo>
                  <a:pt x="3505200" y="79375"/>
                </a:lnTo>
                <a:lnTo>
                  <a:pt x="3505200" y="0"/>
                </a:lnTo>
                <a:lnTo>
                  <a:pt x="0" y="0"/>
                </a:lnTo>
                <a:lnTo>
                  <a:pt x="0" y="79375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9142412" y="439737"/>
            <a:ext cx="1905" cy="180975"/>
          </a:xfrm>
          <a:custGeom>
            <a:avLst/>
            <a:gdLst/>
            <a:ahLst/>
            <a:cxnLst/>
            <a:rect l="l" t="t" r="r" b="b"/>
            <a:pathLst>
              <a:path w="1904" h="180975">
                <a:moveTo>
                  <a:pt x="0" y="180975"/>
                </a:moveTo>
                <a:lnTo>
                  <a:pt x="1587" y="180975"/>
                </a:lnTo>
                <a:lnTo>
                  <a:pt x="1587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CB08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9072562" y="439737"/>
            <a:ext cx="12700" cy="180975"/>
          </a:xfrm>
          <a:custGeom>
            <a:avLst/>
            <a:gdLst/>
            <a:ahLst/>
            <a:cxnLst/>
            <a:rect l="l" t="t" r="r" b="b"/>
            <a:pathLst>
              <a:path w="12700" h="180975">
                <a:moveTo>
                  <a:pt x="0" y="180975"/>
                </a:moveTo>
                <a:lnTo>
                  <a:pt x="12700" y="180975"/>
                </a:lnTo>
                <a:lnTo>
                  <a:pt x="127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CB08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9002712" y="439737"/>
            <a:ext cx="41275" cy="180975"/>
          </a:xfrm>
          <a:custGeom>
            <a:avLst/>
            <a:gdLst/>
            <a:ahLst/>
            <a:cxnLst/>
            <a:rect l="l" t="t" r="r" b="b"/>
            <a:pathLst>
              <a:path w="41275" h="180975">
                <a:moveTo>
                  <a:pt x="0" y="180975"/>
                </a:moveTo>
                <a:lnTo>
                  <a:pt x="41275" y="180975"/>
                </a:lnTo>
                <a:lnTo>
                  <a:pt x="41275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CB08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5410200" y="439737"/>
            <a:ext cx="3565525" cy="180975"/>
          </a:xfrm>
          <a:custGeom>
            <a:avLst/>
            <a:gdLst/>
            <a:ahLst/>
            <a:cxnLst/>
            <a:rect l="l" t="t" r="r" b="b"/>
            <a:pathLst>
              <a:path w="3565525" h="180975">
                <a:moveTo>
                  <a:pt x="0" y="180975"/>
                </a:moveTo>
                <a:lnTo>
                  <a:pt x="3565525" y="180975"/>
                </a:lnTo>
                <a:lnTo>
                  <a:pt x="3565525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CB08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5407025" y="511175"/>
            <a:ext cx="3063875" cy="0"/>
          </a:xfrm>
          <a:custGeom>
            <a:avLst/>
            <a:gdLst/>
            <a:ahLst/>
            <a:cxnLst/>
            <a:rect l="l" t="t" r="r" b="b"/>
            <a:pathLst>
              <a:path w="3063875">
                <a:moveTo>
                  <a:pt x="0" y="0"/>
                </a:moveTo>
                <a:lnTo>
                  <a:pt x="3063875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7373937" y="607218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9029700" y="0"/>
            <a:ext cx="0" cy="621030"/>
          </a:xfrm>
          <a:custGeom>
            <a:avLst/>
            <a:gdLst/>
            <a:ahLst/>
            <a:cxnLst/>
            <a:rect l="l" t="t" r="r" b="b"/>
            <a:pathLst>
              <a:path h="621030">
                <a:moveTo>
                  <a:pt x="0" y="0"/>
                </a:moveTo>
                <a:lnTo>
                  <a:pt x="0" y="620712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8943181" y="0"/>
            <a:ext cx="0" cy="586105"/>
          </a:xfrm>
          <a:custGeom>
            <a:avLst/>
            <a:gdLst/>
            <a:ahLst/>
            <a:cxnLst/>
            <a:rect l="l" t="t" r="r" b="b"/>
            <a:pathLst>
              <a:path h="586105">
                <a:moveTo>
                  <a:pt x="0" y="0"/>
                </a:moveTo>
                <a:lnTo>
                  <a:pt x="0" y="585787"/>
                </a:lnTo>
              </a:path>
            </a:pathLst>
          </a:custGeom>
          <a:ln w="5556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8878093" y="0"/>
            <a:ext cx="0" cy="586105"/>
          </a:xfrm>
          <a:custGeom>
            <a:avLst/>
            <a:gdLst/>
            <a:ahLst/>
            <a:cxnLst/>
            <a:rect l="l" t="t" r="r" b="b"/>
            <a:pathLst>
              <a:path h="586105">
                <a:moveTo>
                  <a:pt x="0" y="0"/>
                </a:moveTo>
                <a:lnTo>
                  <a:pt x="0" y="585787"/>
                </a:lnTo>
              </a:path>
            </a:pathLst>
          </a:custGeom>
          <a:ln w="793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25450"/>
            <a:ext cx="5410200" cy="0"/>
          </a:xfrm>
          <a:custGeom>
            <a:avLst/>
            <a:gdLst/>
            <a:ahLst/>
            <a:cxnLst/>
            <a:rect l="l" t="t" r="r" b="b"/>
            <a:pathLst>
              <a:path w="5410200">
                <a:moveTo>
                  <a:pt x="0" y="0"/>
                </a:moveTo>
                <a:lnTo>
                  <a:pt x="5410200" y="0"/>
                </a:lnTo>
              </a:path>
            </a:pathLst>
          </a:custGeom>
          <a:ln w="50800">
            <a:solidFill>
              <a:srgbClr val="9CB0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689" y="614489"/>
            <a:ext cx="8770620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6318" y="2669286"/>
            <a:ext cx="8496935" cy="1550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18" Type="http://schemas.openxmlformats.org/officeDocument/2006/relationships/image" Target="../media/image78.png"/><Relationship Id="rId26" Type="http://schemas.openxmlformats.org/officeDocument/2006/relationships/image" Target="../media/image86.png"/><Relationship Id="rId3" Type="http://schemas.openxmlformats.org/officeDocument/2006/relationships/image" Target="../media/image63.png"/><Relationship Id="rId21" Type="http://schemas.openxmlformats.org/officeDocument/2006/relationships/image" Target="../media/image81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5" Type="http://schemas.openxmlformats.org/officeDocument/2006/relationships/image" Target="../media/image85.png"/><Relationship Id="rId2" Type="http://schemas.openxmlformats.org/officeDocument/2006/relationships/image" Target="../media/image62.jpg"/><Relationship Id="rId16" Type="http://schemas.openxmlformats.org/officeDocument/2006/relationships/image" Target="../media/image76.png"/><Relationship Id="rId20" Type="http://schemas.openxmlformats.org/officeDocument/2006/relationships/image" Target="../media/image80.png"/><Relationship Id="rId29" Type="http://schemas.openxmlformats.org/officeDocument/2006/relationships/image" Target="../media/image8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24" Type="http://schemas.openxmlformats.org/officeDocument/2006/relationships/image" Target="../media/image84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23" Type="http://schemas.openxmlformats.org/officeDocument/2006/relationships/image" Target="../media/image83.png"/><Relationship Id="rId28" Type="http://schemas.openxmlformats.org/officeDocument/2006/relationships/image" Target="../media/image88.png"/><Relationship Id="rId10" Type="http://schemas.openxmlformats.org/officeDocument/2006/relationships/image" Target="../media/image70.png"/><Relationship Id="rId19" Type="http://schemas.openxmlformats.org/officeDocument/2006/relationships/image" Target="../media/image79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Relationship Id="rId22" Type="http://schemas.openxmlformats.org/officeDocument/2006/relationships/image" Target="../media/image82.png"/><Relationship Id="rId27" Type="http://schemas.openxmlformats.org/officeDocument/2006/relationships/image" Target="../media/image87.png"/><Relationship Id="rId30" Type="http://schemas.openxmlformats.org/officeDocument/2006/relationships/image" Target="../media/image9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1.jpg"/><Relationship Id="rId5" Type="http://schemas.openxmlformats.org/officeDocument/2006/relationships/image" Target="../media/image110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zemledelie.jimdo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10200" y="3894137"/>
            <a:ext cx="3733800" cy="3175"/>
          </a:xfrm>
          <a:custGeom>
            <a:avLst/>
            <a:gdLst/>
            <a:ahLst/>
            <a:cxnLst/>
            <a:rect l="l" t="t" r="r" b="b"/>
            <a:pathLst>
              <a:path w="3733800" h="3175">
                <a:moveTo>
                  <a:pt x="0" y="3175"/>
                </a:moveTo>
                <a:lnTo>
                  <a:pt x="3733800" y="3175"/>
                </a:lnTo>
                <a:lnTo>
                  <a:pt x="3733800" y="0"/>
                </a:lnTo>
                <a:lnTo>
                  <a:pt x="0" y="0"/>
                </a:lnTo>
                <a:lnTo>
                  <a:pt x="0" y="3175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10200" y="3897312"/>
            <a:ext cx="3733800" cy="192405"/>
          </a:xfrm>
          <a:custGeom>
            <a:avLst/>
            <a:gdLst/>
            <a:ahLst/>
            <a:cxnLst/>
            <a:rect l="l" t="t" r="r" b="b"/>
            <a:pathLst>
              <a:path w="3733800" h="192404">
                <a:moveTo>
                  <a:pt x="0" y="192087"/>
                </a:moveTo>
                <a:lnTo>
                  <a:pt x="3733800" y="192087"/>
                </a:lnTo>
                <a:lnTo>
                  <a:pt x="3733800" y="0"/>
                </a:lnTo>
                <a:lnTo>
                  <a:pt x="0" y="0"/>
                </a:lnTo>
                <a:lnTo>
                  <a:pt x="0" y="192087"/>
                </a:lnTo>
                <a:close/>
              </a:path>
            </a:pathLst>
          </a:custGeom>
          <a:solidFill>
            <a:srgbClr val="9CB08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10200" y="4119562"/>
            <a:ext cx="3733800" cy="0"/>
          </a:xfrm>
          <a:custGeom>
            <a:avLst/>
            <a:gdLst/>
            <a:ahLst/>
            <a:cxnLst/>
            <a:rect l="l" t="t" r="r" b="b"/>
            <a:pathLst>
              <a:path w="3733800">
                <a:moveTo>
                  <a:pt x="0" y="0"/>
                </a:moveTo>
                <a:lnTo>
                  <a:pt x="3733800" y="0"/>
                </a:lnTo>
              </a:path>
            </a:pathLst>
          </a:custGeom>
          <a:ln w="9525">
            <a:solidFill>
              <a:srgbClr val="9CB0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10200" y="4173537"/>
            <a:ext cx="1965325" cy="0"/>
          </a:xfrm>
          <a:custGeom>
            <a:avLst/>
            <a:gdLst/>
            <a:ahLst/>
            <a:cxnLst/>
            <a:rect l="l" t="t" r="r" b="b"/>
            <a:pathLst>
              <a:path w="1965325">
                <a:moveTo>
                  <a:pt x="0" y="0"/>
                </a:moveTo>
                <a:lnTo>
                  <a:pt x="1965325" y="0"/>
                </a:lnTo>
              </a:path>
            </a:pathLst>
          </a:custGeom>
          <a:ln w="19050">
            <a:solidFill>
              <a:srgbClr val="9CB0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10200" y="4203706"/>
            <a:ext cx="1965325" cy="0"/>
          </a:xfrm>
          <a:custGeom>
            <a:avLst/>
            <a:gdLst/>
            <a:ahLst/>
            <a:cxnLst/>
            <a:rect l="l" t="t" r="r" b="b"/>
            <a:pathLst>
              <a:path w="1965325">
                <a:moveTo>
                  <a:pt x="0" y="0"/>
                </a:moveTo>
                <a:lnTo>
                  <a:pt x="1965325" y="0"/>
                </a:lnTo>
              </a:path>
            </a:pathLst>
          </a:custGeom>
          <a:ln w="9537">
            <a:solidFill>
              <a:srgbClr val="9CB0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10200" y="3975893"/>
            <a:ext cx="3063875" cy="0"/>
          </a:xfrm>
          <a:custGeom>
            <a:avLst/>
            <a:gdLst/>
            <a:ahLst/>
            <a:cxnLst/>
            <a:rect l="l" t="t" r="r" b="b"/>
            <a:pathLst>
              <a:path w="3063875">
                <a:moveTo>
                  <a:pt x="0" y="0"/>
                </a:moveTo>
                <a:lnTo>
                  <a:pt x="3063875" y="0"/>
                </a:lnTo>
              </a:path>
            </a:pathLst>
          </a:custGeom>
          <a:ln w="269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77112" y="4079081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3816350"/>
            <a:ext cx="9144000" cy="78105"/>
          </a:xfrm>
          <a:custGeom>
            <a:avLst/>
            <a:gdLst/>
            <a:ahLst/>
            <a:cxnLst/>
            <a:rect l="l" t="t" r="r" b="b"/>
            <a:pathLst>
              <a:path w="9144000" h="78104">
                <a:moveTo>
                  <a:pt x="0" y="77787"/>
                </a:moveTo>
                <a:lnTo>
                  <a:pt x="9144000" y="77787"/>
                </a:lnTo>
                <a:lnTo>
                  <a:pt x="9144000" y="0"/>
                </a:lnTo>
                <a:lnTo>
                  <a:pt x="0" y="0"/>
                </a:lnTo>
                <a:lnTo>
                  <a:pt x="0" y="77787"/>
                </a:lnTo>
                <a:close/>
              </a:path>
            </a:pathLst>
          </a:custGeom>
          <a:solidFill>
            <a:srgbClr val="9CB08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702050"/>
            <a:ext cx="6413500" cy="114300"/>
          </a:xfrm>
          <a:custGeom>
            <a:avLst/>
            <a:gdLst/>
            <a:ahLst/>
            <a:cxnLst/>
            <a:rect l="l" t="t" r="r" b="b"/>
            <a:pathLst>
              <a:path w="6413500" h="114300">
                <a:moveTo>
                  <a:pt x="0" y="114300"/>
                </a:moveTo>
                <a:lnTo>
                  <a:pt x="6413500" y="114300"/>
                </a:lnTo>
                <a:lnTo>
                  <a:pt x="6413500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13500" y="3702050"/>
            <a:ext cx="2730500" cy="189230"/>
          </a:xfrm>
          <a:custGeom>
            <a:avLst/>
            <a:gdLst/>
            <a:ahLst/>
            <a:cxnLst/>
            <a:rect l="l" t="t" r="r" b="b"/>
            <a:pathLst>
              <a:path w="2730500" h="189229">
                <a:moveTo>
                  <a:pt x="0" y="188912"/>
                </a:moveTo>
                <a:lnTo>
                  <a:pt x="2730500" y="188912"/>
                </a:lnTo>
                <a:lnTo>
                  <a:pt x="2730500" y="0"/>
                </a:lnTo>
                <a:lnTo>
                  <a:pt x="0" y="0"/>
                </a:lnTo>
                <a:lnTo>
                  <a:pt x="0" y="188912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9144000" cy="3702050"/>
          </a:xfrm>
          <a:custGeom>
            <a:avLst/>
            <a:gdLst/>
            <a:ahLst/>
            <a:cxnLst/>
            <a:rect l="l" t="t" r="r" b="b"/>
            <a:pathLst>
              <a:path w="9144000" h="3702050">
                <a:moveTo>
                  <a:pt x="0" y="0"/>
                </a:moveTo>
                <a:lnTo>
                  <a:pt x="9144000" y="0"/>
                </a:lnTo>
                <a:lnTo>
                  <a:pt x="9144000" y="3702050"/>
                </a:lnTo>
                <a:lnTo>
                  <a:pt x="0" y="3702050"/>
                </a:lnTo>
                <a:lnTo>
                  <a:pt x="0" y="0"/>
                </a:lnTo>
                <a:close/>
              </a:path>
            </a:pathLst>
          </a:custGeom>
          <a:solidFill>
            <a:srgbClr val="696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58127" y="2684907"/>
            <a:ext cx="822007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5" dirty="0">
                <a:solidFill>
                  <a:srgbClr val="FFFFFF"/>
                </a:solidFill>
                <a:latin typeface="Arial"/>
                <a:cs typeface="Arial"/>
              </a:rPr>
              <a:t>Сорные растения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(часть</a:t>
            </a:r>
            <a:r>
              <a:rPr sz="36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2)</a:t>
            </a:r>
            <a:endParaRPr sz="3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8035" y="3948176"/>
            <a:ext cx="28390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69676D"/>
                </a:solidFill>
                <a:latin typeface="Georgia"/>
                <a:cs typeface="Georgia"/>
              </a:rPr>
              <a:t>Лекция С.В.</a:t>
            </a:r>
            <a:r>
              <a:rPr sz="2400" spc="-45" dirty="0">
                <a:solidFill>
                  <a:srgbClr val="69676D"/>
                </a:solidFill>
                <a:latin typeface="Georgia"/>
                <a:cs typeface="Georgia"/>
              </a:rPr>
              <a:t> </a:t>
            </a:r>
            <a:r>
              <a:rPr sz="2400" spc="-10" dirty="0">
                <a:solidFill>
                  <a:srgbClr val="69676D"/>
                </a:solidFill>
                <a:latin typeface="Georgia"/>
                <a:cs typeface="Georgia"/>
              </a:rPr>
              <a:t>Щукин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763" y="23812"/>
            <a:ext cx="1314271" cy="1304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33500" y="23812"/>
            <a:ext cx="3971925" cy="1327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57630" y="4046486"/>
            <a:ext cx="1287373" cy="13001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10060" y="23749"/>
            <a:ext cx="1288999" cy="12810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3606" y="1571960"/>
            <a:ext cx="626003" cy="8872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59802" y="1633410"/>
            <a:ext cx="3462654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C4D0B5"/>
                </a:solidFill>
                <a:latin typeface="Arial"/>
                <a:cs typeface="Arial"/>
              </a:rPr>
              <a:t>ФГБОУ</a:t>
            </a:r>
            <a:r>
              <a:rPr sz="1600" b="1" spc="15" dirty="0">
                <a:solidFill>
                  <a:srgbClr val="C4D0B5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4D0B5"/>
                </a:solidFill>
                <a:latin typeface="Arial"/>
                <a:cs typeface="Arial"/>
              </a:rPr>
              <a:t>ВПО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600" b="1" spc="-15" dirty="0">
                <a:solidFill>
                  <a:srgbClr val="C4D0B5"/>
                </a:solidFill>
                <a:latin typeface="Arial"/>
                <a:cs typeface="Arial"/>
              </a:rPr>
              <a:t>«Ярославская </a:t>
            </a:r>
            <a:r>
              <a:rPr sz="1600" b="1" spc="-20" dirty="0">
                <a:solidFill>
                  <a:srgbClr val="C4D0B5"/>
                </a:solidFill>
                <a:latin typeface="Arial"/>
                <a:cs typeface="Arial"/>
              </a:rPr>
              <a:t>государственная  </a:t>
            </a:r>
            <a:r>
              <a:rPr sz="1600" b="1" spc="-15" dirty="0">
                <a:solidFill>
                  <a:srgbClr val="C4D0B5"/>
                </a:solidFill>
                <a:latin typeface="Arial"/>
                <a:cs typeface="Arial"/>
              </a:rPr>
              <a:t>сельскохозяйственная</a:t>
            </a:r>
            <a:r>
              <a:rPr sz="1600" b="1" spc="10" dirty="0">
                <a:solidFill>
                  <a:srgbClr val="C4D0B5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C4D0B5"/>
                </a:solidFill>
                <a:latin typeface="Arial"/>
                <a:cs typeface="Arial"/>
              </a:rPr>
              <a:t>академия»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266931" y="1342631"/>
            <a:ext cx="1309687" cy="12049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08575" y="5337175"/>
            <a:ext cx="2649524" cy="13176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36637" y="5351462"/>
            <a:ext cx="3971925" cy="131923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79825" y="4041775"/>
            <a:ext cx="1314259" cy="13049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596671" y="10020"/>
            <a:ext cx="1217498" cy="129212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814284" y="1283309"/>
            <a:ext cx="1320736" cy="13159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62" y="3860800"/>
            <a:ext cx="666750" cy="2997200"/>
          </a:xfrm>
          <a:custGeom>
            <a:avLst/>
            <a:gdLst/>
            <a:ahLst/>
            <a:cxnLst/>
            <a:rect l="l" t="t" r="r" b="b"/>
            <a:pathLst>
              <a:path w="666750" h="2997200">
                <a:moveTo>
                  <a:pt x="0" y="0"/>
                </a:moveTo>
                <a:lnTo>
                  <a:pt x="0" y="2997200"/>
                </a:lnTo>
                <a:lnTo>
                  <a:pt x="666750" y="2997200"/>
                </a:lnTo>
                <a:lnTo>
                  <a:pt x="617308" y="2774950"/>
                </a:lnTo>
                <a:lnTo>
                  <a:pt x="222250" y="2774950"/>
                </a:lnTo>
                <a:lnTo>
                  <a:pt x="222250" y="999058"/>
                </a:lnTo>
                <a:lnTo>
                  <a:pt x="0" y="0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762" y="3860800"/>
            <a:ext cx="666750" cy="2997200"/>
          </a:xfrm>
          <a:custGeom>
            <a:avLst/>
            <a:gdLst/>
            <a:ahLst/>
            <a:cxnLst/>
            <a:rect l="l" t="t" r="r" b="b"/>
            <a:pathLst>
              <a:path w="666750" h="2997200">
                <a:moveTo>
                  <a:pt x="0" y="2997200"/>
                </a:moveTo>
                <a:lnTo>
                  <a:pt x="666750" y="2997200"/>
                </a:lnTo>
                <a:lnTo>
                  <a:pt x="617308" y="2774950"/>
                </a:lnTo>
                <a:lnTo>
                  <a:pt x="222250" y="2774950"/>
                </a:lnTo>
                <a:lnTo>
                  <a:pt x="222250" y="999058"/>
                </a:lnTo>
                <a:lnTo>
                  <a:pt x="0" y="0"/>
                </a:lnTo>
                <a:lnTo>
                  <a:pt x="0" y="2997200"/>
                </a:lnTo>
                <a:close/>
              </a:path>
            </a:pathLst>
          </a:custGeom>
          <a:ln w="19050">
            <a:solidFill>
              <a:srgbClr val="9787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635125"/>
            <a:ext cx="8831580" cy="5045075"/>
          </a:xfrm>
          <a:custGeom>
            <a:avLst/>
            <a:gdLst/>
            <a:ahLst/>
            <a:cxnLst/>
            <a:rect l="l" t="t" r="r" b="b"/>
            <a:pathLst>
              <a:path w="8831580" h="5045075">
                <a:moveTo>
                  <a:pt x="0" y="0"/>
                </a:moveTo>
                <a:lnTo>
                  <a:pt x="8831262" y="0"/>
                </a:lnTo>
                <a:lnTo>
                  <a:pt x="8831262" y="5045075"/>
                </a:lnTo>
                <a:lnTo>
                  <a:pt x="0" y="5045075"/>
                </a:lnTo>
                <a:lnTo>
                  <a:pt x="0" y="0"/>
                </a:lnTo>
                <a:close/>
              </a:path>
            </a:pathLst>
          </a:custGeom>
          <a:solidFill>
            <a:srgbClr val="CCD1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35237" y="488950"/>
            <a:ext cx="3929379" cy="64643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60"/>
              </a:spcBef>
            </a:pPr>
            <a:r>
              <a:rPr sz="3600" b="1" i="1" spc="-20" dirty="0">
                <a:latin typeface="Times New Roman"/>
                <a:cs typeface="Times New Roman"/>
              </a:rPr>
              <a:t>Обработка </a:t>
            </a:r>
            <a:r>
              <a:rPr sz="3600" b="1" i="1" spc="-25" dirty="0">
                <a:latin typeface="Times New Roman"/>
                <a:cs typeface="Times New Roman"/>
              </a:rPr>
              <a:t>почвы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8915" y="1724786"/>
            <a:ext cx="853821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0899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latin typeface="Times New Roman"/>
                <a:cs typeface="Times New Roman"/>
              </a:rPr>
              <a:t>Обработка почвы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15" dirty="0">
                <a:latin typeface="Times New Roman"/>
                <a:cs typeface="Times New Roman"/>
              </a:rPr>
              <a:t>механическое </a:t>
            </a:r>
            <a:r>
              <a:rPr sz="2400" spc="-10" dirty="0">
                <a:latin typeface="Times New Roman"/>
                <a:cs typeface="Times New Roman"/>
              </a:rPr>
              <a:t>воздействие </a:t>
            </a:r>
            <a:r>
              <a:rPr sz="2400" spc="-5" dirty="0">
                <a:latin typeface="Times New Roman"/>
                <a:cs typeface="Times New Roman"/>
              </a:rPr>
              <a:t>на сорняки  </a:t>
            </a:r>
            <a:r>
              <a:rPr sz="2400" spc="-10" dirty="0">
                <a:latin typeface="Times New Roman"/>
                <a:cs typeface="Times New Roman"/>
              </a:rPr>
              <a:t>рабочими </a:t>
            </a:r>
            <a:r>
              <a:rPr sz="2400" spc="-5" dirty="0">
                <a:latin typeface="Times New Roman"/>
                <a:cs typeface="Times New Roman"/>
              </a:rPr>
              <a:t>органами машин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30" dirty="0">
                <a:latin typeface="Times New Roman"/>
                <a:cs typeface="Times New Roman"/>
              </a:rPr>
              <a:t>орудий </a:t>
            </a:r>
            <a:r>
              <a:rPr sz="2400" dirty="0">
                <a:latin typeface="Times New Roman"/>
                <a:cs typeface="Times New Roman"/>
              </a:rPr>
              <a:t>с </a:t>
            </a:r>
            <a:r>
              <a:rPr sz="2400" spc="-5" dirty="0">
                <a:latin typeface="Times New Roman"/>
                <a:cs typeface="Times New Roman"/>
              </a:rPr>
              <a:t>целью придания  оптимальных </a:t>
            </a:r>
            <a:r>
              <a:rPr sz="2400" dirty="0">
                <a:latin typeface="Times New Roman"/>
                <a:cs typeface="Times New Roman"/>
              </a:rPr>
              <a:t>условий для </a:t>
            </a:r>
            <a:r>
              <a:rPr sz="2400" spc="5" dirty="0">
                <a:latin typeface="Times New Roman"/>
                <a:cs typeface="Times New Roman"/>
              </a:rPr>
              <a:t>роста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5" dirty="0">
                <a:latin typeface="Times New Roman"/>
                <a:cs typeface="Times New Roman"/>
              </a:rPr>
              <a:t>развития  </a:t>
            </a:r>
            <a:r>
              <a:rPr sz="2400" spc="-20" dirty="0">
                <a:latin typeface="Times New Roman"/>
                <a:cs typeface="Times New Roman"/>
              </a:rPr>
              <a:t>сельскохозяйственных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культур.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5612" y="3470275"/>
            <a:ext cx="8136255" cy="822325"/>
          </a:xfrm>
          <a:prstGeom prst="rect">
            <a:avLst/>
          </a:prstGeom>
          <a:solidFill>
            <a:srgbClr val="FF3300"/>
          </a:solidFill>
        </p:spPr>
        <p:txBody>
          <a:bodyPr vert="horz" wrap="square" lIns="0" tIns="34925" rIns="0" bIns="0" rtlCol="0">
            <a:spAutoFit/>
          </a:bodyPr>
          <a:lstStyle/>
          <a:p>
            <a:pPr marL="91440" marR="633095">
              <a:lnSpc>
                <a:spcPct val="100000"/>
              </a:lnSpc>
              <a:spcBef>
                <a:spcPts val="275"/>
              </a:spcBef>
            </a:pPr>
            <a:r>
              <a:rPr sz="24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Главная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линия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в </a:t>
            </a:r>
            <a:r>
              <a:rPr sz="24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борьбе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–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сокращение запаса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семян и  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вегетативных </a:t>
            </a:r>
            <a:r>
              <a:rPr sz="24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органов </a:t>
            </a:r>
            <a:r>
              <a:rPr sz="2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размножения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400" b="1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почве.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2678" y="4313453"/>
            <a:ext cx="7908925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0555">
              <a:lnSpc>
                <a:spcPct val="100000"/>
              </a:lnSpc>
              <a:spcBef>
                <a:spcPts val="100"/>
              </a:spcBef>
            </a:pPr>
            <a:r>
              <a:rPr sz="2400" b="1" spc="-30" dirty="0">
                <a:latin typeface="Times New Roman"/>
                <a:cs typeface="Times New Roman"/>
              </a:rPr>
              <a:t>Метод </a:t>
            </a:r>
            <a:r>
              <a:rPr sz="2400" b="1" spc="-15" dirty="0">
                <a:latin typeface="Times New Roman"/>
                <a:cs typeface="Times New Roman"/>
              </a:rPr>
              <a:t>провокации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10" dirty="0">
                <a:latin typeface="Times New Roman"/>
                <a:cs typeface="Times New Roman"/>
              </a:rPr>
              <a:t>создание </a:t>
            </a:r>
            <a:r>
              <a:rPr sz="2400" spc="-15" dirty="0">
                <a:latin typeface="Times New Roman"/>
                <a:cs typeface="Times New Roman"/>
              </a:rPr>
              <a:t>благоприятных </a:t>
            </a:r>
            <a:r>
              <a:rPr sz="2400" dirty="0">
                <a:latin typeface="Times New Roman"/>
                <a:cs typeface="Times New Roman"/>
              </a:rPr>
              <a:t>условий  для </a:t>
            </a:r>
            <a:r>
              <a:rPr sz="2400" spc="-10" dirty="0">
                <a:latin typeface="Times New Roman"/>
                <a:cs typeface="Times New Roman"/>
              </a:rPr>
              <a:t>быстрого </a:t>
            </a:r>
            <a:r>
              <a:rPr sz="2400" spc="-5" dirty="0">
                <a:latin typeface="Times New Roman"/>
                <a:cs typeface="Times New Roman"/>
              </a:rPr>
              <a:t>прорастания </a:t>
            </a:r>
            <a:r>
              <a:rPr sz="2400" spc="0" dirty="0">
                <a:latin typeface="Times New Roman"/>
                <a:cs typeface="Times New Roman"/>
              </a:rPr>
              <a:t>семян </a:t>
            </a:r>
            <a:r>
              <a:rPr sz="2400" spc="-5" dirty="0">
                <a:latin typeface="Times New Roman"/>
                <a:cs typeface="Times New Roman"/>
              </a:rPr>
              <a:t>сорных растений  (малолетних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10" dirty="0">
                <a:latin typeface="Times New Roman"/>
                <a:cs typeface="Times New Roman"/>
              </a:rPr>
              <a:t>других) </a:t>
            </a:r>
            <a:r>
              <a:rPr sz="2400" dirty="0">
                <a:latin typeface="Times New Roman"/>
                <a:cs typeface="Times New Roman"/>
              </a:rPr>
              <a:t>с последующим </a:t>
            </a:r>
            <a:r>
              <a:rPr sz="2400" spc="-5" dirty="0">
                <a:latin typeface="Times New Roman"/>
                <a:cs typeface="Times New Roman"/>
              </a:rPr>
              <a:t>их</a:t>
            </a:r>
            <a:r>
              <a:rPr sz="2400" spc="-15" dirty="0">
                <a:latin typeface="Times New Roman"/>
                <a:cs typeface="Times New Roman"/>
              </a:rPr>
              <a:t> уничтожением.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523875" indent="630555">
              <a:lnSpc>
                <a:spcPct val="100000"/>
              </a:lnSpc>
            </a:pPr>
            <a:r>
              <a:rPr sz="2400" spc="-25" dirty="0">
                <a:latin typeface="Times New Roman"/>
                <a:cs typeface="Times New Roman"/>
              </a:rPr>
              <a:t>Этот метод </a:t>
            </a:r>
            <a:r>
              <a:rPr sz="2400" spc="-10" dirty="0">
                <a:latin typeface="Times New Roman"/>
                <a:cs typeface="Times New Roman"/>
              </a:rPr>
              <a:t>наиболее эффективно </a:t>
            </a:r>
            <a:r>
              <a:rPr sz="2400" spc="-15" dirty="0">
                <a:latin typeface="Times New Roman"/>
                <a:cs typeface="Times New Roman"/>
              </a:rPr>
              <a:t>проявляет </a:t>
            </a:r>
            <a:r>
              <a:rPr sz="2400" spc="-10" dirty="0">
                <a:latin typeface="Times New Roman"/>
                <a:cs typeface="Times New Roman"/>
              </a:rPr>
              <a:t>себя </a:t>
            </a:r>
            <a:r>
              <a:rPr sz="2400" spc="-5" dirty="0">
                <a:latin typeface="Times New Roman"/>
                <a:cs typeface="Times New Roman"/>
              </a:rPr>
              <a:t>на  </a:t>
            </a:r>
            <a:r>
              <a:rPr sz="2400" spc="-10" dirty="0">
                <a:latin typeface="Times New Roman"/>
                <a:cs typeface="Times New Roman"/>
              </a:rPr>
              <a:t>полях </a:t>
            </a:r>
            <a:r>
              <a:rPr sz="2400" spc="-15" dirty="0">
                <a:latin typeface="Times New Roman"/>
                <a:cs typeface="Times New Roman"/>
              </a:rPr>
              <a:t>свободных </a:t>
            </a:r>
            <a:r>
              <a:rPr sz="2400" spc="-30" dirty="0">
                <a:latin typeface="Times New Roman"/>
                <a:cs typeface="Times New Roman"/>
              </a:rPr>
              <a:t>культурных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растений.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blind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2412" y="0"/>
            <a:ext cx="1905" cy="307975"/>
          </a:xfrm>
          <a:custGeom>
            <a:avLst/>
            <a:gdLst/>
            <a:ahLst/>
            <a:cxnLst/>
            <a:rect l="l" t="t" r="r" b="b"/>
            <a:pathLst>
              <a:path w="1904" h="307975">
                <a:moveTo>
                  <a:pt x="0" y="307975"/>
                </a:moveTo>
                <a:lnTo>
                  <a:pt x="1587" y="307975"/>
                </a:lnTo>
                <a:lnTo>
                  <a:pt x="1587" y="0"/>
                </a:lnTo>
                <a:lnTo>
                  <a:pt x="0" y="0"/>
                </a:lnTo>
                <a:lnTo>
                  <a:pt x="0" y="307975"/>
                </a:lnTo>
                <a:close/>
              </a:path>
            </a:pathLst>
          </a:custGeom>
          <a:solidFill>
            <a:srgbClr val="696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72562" y="0"/>
            <a:ext cx="12700" cy="307975"/>
          </a:xfrm>
          <a:custGeom>
            <a:avLst/>
            <a:gdLst/>
            <a:ahLst/>
            <a:cxnLst/>
            <a:rect l="l" t="t" r="r" b="b"/>
            <a:pathLst>
              <a:path w="12700" h="307975">
                <a:moveTo>
                  <a:pt x="0" y="307975"/>
                </a:moveTo>
                <a:lnTo>
                  <a:pt x="12700" y="307975"/>
                </a:lnTo>
                <a:lnTo>
                  <a:pt x="12700" y="0"/>
                </a:lnTo>
                <a:lnTo>
                  <a:pt x="0" y="0"/>
                </a:lnTo>
                <a:lnTo>
                  <a:pt x="0" y="307975"/>
                </a:lnTo>
                <a:close/>
              </a:path>
            </a:pathLst>
          </a:custGeom>
          <a:solidFill>
            <a:srgbClr val="696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2712" y="0"/>
            <a:ext cx="41275" cy="307975"/>
          </a:xfrm>
          <a:custGeom>
            <a:avLst/>
            <a:gdLst/>
            <a:ahLst/>
            <a:cxnLst/>
            <a:rect l="l" t="t" r="r" b="b"/>
            <a:pathLst>
              <a:path w="41275" h="307975">
                <a:moveTo>
                  <a:pt x="0" y="307975"/>
                </a:moveTo>
                <a:lnTo>
                  <a:pt x="41275" y="307975"/>
                </a:lnTo>
                <a:lnTo>
                  <a:pt x="41275" y="0"/>
                </a:lnTo>
                <a:lnTo>
                  <a:pt x="0" y="0"/>
                </a:lnTo>
                <a:lnTo>
                  <a:pt x="0" y="307975"/>
                </a:lnTo>
                <a:close/>
              </a:path>
            </a:pathLst>
          </a:custGeom>
          <a:solidFill>
            <a:srgbClr val="696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70962" y="0"/>
            <a:ext cx="5080" cy="307975"/>
          </a:xfrm>
          <a:custGeom>
            <a:avLst/>
            <a:gdLst/>
            <a:ahLst/>
            <a:cxnLst/>
            <a:rect l="l" t="t" r="r" b="b"/>
            <a:pathLst>
              <a:path w="5079" h="307975">
                <a:moveTo>
                  <a:pt x="0" y="307975"/>
                </a:moveTo>
                <a:lnTo>
                  <a:pt x="4762" y="307975"/>
                </a:lnTo>
                <a:lnTo>
                  <a:pt x="4762" y="0"/>
                </a:lnTo>
                <a:lnTo>
                  <a:pt x="0" y="0"/>
                </a:lnTo>
                <a:lnTo>
                  <a:pt x="0" y="307975"/>
                </a:lnTo>
                <a:close/>
              </a:path>
            </a:pathLst>
          </a:custGeom>
          <a:solidFill>
            <a:srgbClr val="696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42412" y="307975"/>
            <a:ext cx="1905" cy="92075"/>
          </a:xfrm>
          <a:custGeom>
            <a:avLst/>
            <a:gdLst/>
            <a:ahLst/>
            <a:cxnLst/>
            <a:rect l="l" t="t" r="r" b="b"/>
            <a:pathLst>
              <a:path w="1904" h="92075">
                <a:moveTo>
                  <a:pt x="0" y="92075"/>
                </a:moveTo>
                <a:lnTo>
                  <a:pt x="1587" y="92075"/>
                </a:lnTo>
                <a:lnTo>
                  <a:pt x="1587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72562" y="307975"/>
            <a:ext cx="12700" cy="92075"/>
          </a:xfrm>
          <a:custGeom>
            <a:avLst/>
            <a:gdLst/>
            <a:ahLst/>
            <a:cxnLst/>
            <a:rect l="l" t="t" r="r" b="b"/>
            <a:pathLst>
              <a:path w="12700" h="92075">
                <a:moveTo>
                  <a:pt x="0" y="92075"/>
                </a:moveTo>
                <a:lnTo>
                  <a:pt x="12700" y="92075"/>
                </a:lnTo>
                <a:lnTo>
                  <a:pt x="127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02712" y="307975"/>
            <a:ext cx="41275" cy="92075"/>
          </a:xfrm>
          <a:custGeom>
            <a:avLst/>
            <a:gdLst/>
            <a:ahLst/>
            <a:cxnLst/>
            <a:rect l="l" t="t" r="r" b="b"/>
            <a:pathLst>
              <a:path w="41275" h="92075">
                <a:moveTo>
                  <a:pt x="0" y="92075"/>
                </a:moveTo>
                <a:lnTo>
                  <a:pt x="41275" y="92075"/>
                </a:lnTo>
                <a:lnTo>
                  <a:pt x="41275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73343" y="307975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131762"/>
                </a:moveTo>
                <a:lnTo>
                  <a:pt x="0" y="0"/>
                </a:lnTo>
                <a:lnTo>
                  <a:pt x="0" y="131762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42412" y="360362"/>
            <a:ext cx="1905" cy="79375"/>
          </a:xfrm>
          <a:custGeom>
            <a:avLst/>
            <a:gdLst/>
            <a:ahLst/>
            <a:cxnLst/>
            <a:rect l="l" t="t" r="r" b="b"/>
            <a:pathLst>
              <a:path w="1904" h="79375">
                <a:moveTo>
                  <a:pt x="0" y="79375"/>
                </a:moveTo>
                <a:lnTo>
                  <a:pt x="1587" y="79375"/>
                </a:lnTo>
                <a:lnTo>
                  <a:pt x="1587" y="0"/>
                </a:lnTo>
                <a:lnTo>
                  <a:pt x="0" y="0"/>
                </a:lnTo>
                <a:lnTo>
                  <a:pt x="0" y="79375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72562" y="360362"/>
            <a:ext cx="12700" cy="79375"/>
          </a:xfrm>
          <a:custGeom>
            <a:avLst/>
            <a:gdLst/>
            <a:ahLst/>
            <a:cxnLst/>
            <a:rect l="l" t="t" r="r" b="b"/>
            <a:pathLst>
              <a:path w="12700" h="79375">
                <a:moveTo>
                  <a:pt x="0" y="79375"/>
                </a:moveTo>
                <a:lnTo>
                  <a:pt x="12700" y="79375"/>
                </a:lnTo>
                <a:lnTo>
                  <a:pt x="12700" y="0"/>
                </a:lnTo>
                <a:lnTo>
                  <a:pt x="0" y="0"/>
                </a:lnTo>
                <a:lnTo>
                  <a:pt x="0" y="79375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02712" y="360362"/>
            <a:ext cx="41275" cy="79375"/>
          </a:xfrm>
          <a:custGeom>
            <a:avLst/>
            <a:gdLst/>
            <a:ahLst/>
            <a:cxnLst/>
            <a:rect l="l" t="t" r="r" b="b"/>
            <a:pathLst>
              <a:path w="41275" h="79375">
                <a:moveTo>
                  <a:pt x="0" y="79375"/>
                </a:moveTo>
                <a:lnTo>
                  <a:pt x="41275" y="79375"/>
                </a:lnTo>
                <a:lnTo>
                  <a:pt x="41275" y="0"/>
                </a:lnTo>
                <a:lnTo>
                  <a:pt x="0" y="0"/>
                </a:lnTo>
                <a:lnTo>
                  <a:pt x="0" y="79375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10200" y="360362"/>
            <a:ext cx="3505200" cy="79375"/>
          </a:xfrm>
          <a:custGeom>
            <a:avLst/>
            <a:gdLst/>
            <a:ahLst/>
            <a:cxnLst/>
            <a:rect l="l" t="t" r="r" b="b"/>
            <a:pathLst>
              <a:path w="3505200" h="79375">
                <a:moveTo>
                  <a:pt x="0" y="79375"/>
                </a:moveTo>
                <a:lnTo>
                  <a:pt x="3505200" y="79375"/>
                </a:lnTo>
                <a:lnTo>
                  <a:pt x="3505200" y="0"/>
                </a:lnTo>
                <a:lnTo>
                  <a:pt x="0" y="0"/>
                </a:lnTo>
                <a:lnTo>
                  <a:pt x="0" y="79375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42412" y="439737"/>
            <a:ext cx="1905" cy="180975"/>
          </a:xfrm>
          <a:custGeom>
            <a:avLst/>
            <a:gdLst/>
            <a:ahLst/>
            <a:cxnLst/>
            <a:rect l="l" t="t" r="r" b="b"/>
            <a:pathLst>
              <a:path w="1904" h="180975">
                <a:moveTo>
                  <a:pt x="0" y="180975"/>
                </a:moveTo>
                <a:lnTo>
                  <a:pt x="1587" y="180975"/>
                </a:lnTo>
                <a:lnTo>
                  <a:pt x="1587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CB08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072562" y="439737"/>
            <a:ext cx="12700" cy="180975"/>
          </a:xfrm>
          <a:custGeom>
            <a:avLst/>
            <a:gdLst/>
            <a:ahLst/>
            <a:cxnLst/>
            <a:rect l="l" t="t" r="r" b="b"/>
            <a:pathLst>
              <a:path w="12700" h="180975">
                <a:moveTo>
                  <a:pt x="0" y="180975"/>
                </a:moveTo>
                <a:lnTo>
                  <a:pt x="12700" y="180975"/>
                </a:lnTo>
                <a:lnTo>
                  <a:pt x="127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CB08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02712" y="439737"/>
            <a:ext cx="41275" cy="180975"/>
          </a:xfrm>
          <a:custGeom>
            <a:avLst/>
            <a:gdLst/>
            <a:ahLst/>
            <a:cxnLst/>
            <a:rect l="l" t="t" r="r" b="b"/>
            <a:pathLst>
              <a:path w="41275" h="180975">
                <a:moveTo>
                  <a:pt x="0" y="180975"/>
                </a:moveTo>
                <a:lnTo>
                  <a:pt x="41275" y="180975"/>
                </a:lnTo>
                <a:lnTo>
                  <a:pt x="41275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CB08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10200" y="439737"/>
            <a:ext cx="3565525" cy="180975"/>
          </a:xfrm>
          <a:custGeom>
            <a:avLst/>
            <a:gdLst/>
            <a:ahLst/>
            <a:cxnLst/>
            <a:rect l="l" t="t" r="r" b="b"/>
            <a:pathLst>
              <a:path w="3565525" h="180975">
                <a:moveTo>
                  <a:pt x="0" y="180975"/>
                </a:moveTo>
                <a:lnTo>
                  <a:pt x="3565525" y="180975"/>
                </a:lnTo>
                <a:lnTo>
                  <a:pt x="3565525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CB08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07025" y="511175"/>
            <a:ext cx="3063875" cy="0"/>
          </a:xfrm>
          <a:custGeom>
            <a:avLst/>
            <a:gdLst/>
            <a:ahLst/>
            <a:cxnLst/>
            <a:rect l="l" t="t" r="r" b="b"/>
            <a:pathLst>
              <a:path w="3063875">
                <a:moveTo>
                  <a:pt x="0" y="0"/>
                </a:moveTo>
                <a:lnTo>
                  <a:pt x="3063875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73937" y="607218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029700" y="0"/>
            <a:ext cx="0" cy="621030"/>
          </a:xfrm>
          <a:custGeom>
            <a:avLst/>
            <a:gdLst/>
            <a:ahLst/>
            <a:cxnLst/>
            <a:rect l="l" t="t" r="r" b="b"/>
            <a:pathLst>
              <a:path h="621030">
                <a:moveTo>
                  <a:pt x="0" y="0"/>
                </a:moveTo>
                <a:lnTo>
                  <a:pt x="0" y="620712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943181" y="0"/>
            <a:ext cx="0" cy="586105"/>
          </a:xfrm>
          <a:custGeom>
            <a:avLst/>
            <a:gdLst/>
            <a:ahLst/>
            <a:cxnLst/>
            <a:rect l="l" t="t" r="r" b="b"/>
            <a:pathLst>
              <a:path h="586105">
                <a:moveTo>
                  <a:pt x="0" y="0"/>
                </a:moveTo>
                <a:lnTo>
                  <a:pt x="0" y="585787"/>
                </a:lnTo>
              </a:path>
            </a:pathLst>
          </a:custGeom>
          <a:ln w="5556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78093" y="0"/>
            <a:ext cx="0" cy="586105"/>
          </a:xfrm>
          <a:custGeom>
            <a:avLst/>
            <a:gdLst/>
            <a:ahLst/>
            <a:cxnLst/>
            <a:rect l="l" t="t" r="r" b="b"/>
            <a:pathLst>
              <a:path h="586105">
                <a:moveTo>
                  <a:pt x="0" y="0"/>
                </a:moveTo>
                <a:lnTo>
                  <a:pt x="0" y="585787"/>
                </a:lnTo>
              </a:path>
            </a:pathLst>
          </a:custGeom>
          <a:ln w="793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0367" rIns="0" bIns="0" rtlCol="0">
            <a:spAutoFit/>
          </a:bodyPr>
          <a:lstStyle/>
          <a:p>
            <a:pPr marL="190500" marR="508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latin typeface="Arial"/>
                <a:cs typeface="Arial"/>
              </a:rPr>
              <a:t>Если </a:t>
            </a:r>
            <a:r>
              <a:rPr spc="-25" dirty="0">
                <a:latin typeface="Arial"/>
                <a:cs typeface="Arial"/>
              </a:rPr>
              <a:t>преобладает </a:t>
            </a:r>
            <a:r>
              <a:rPr i="1" spc="-15" dirty="0">
                <a:latin typeface="Arial"/>
                <a:cs typeface="Arial"/>
              </a:rPr>
              <a:t>малолетний </a:t>
            </a:r>
            <a:r>
              <a:rPr spc="-5" dirty="0">
                <a:latin typeface="Arial"/>
                <a:cs typeface="Arial"/>
              </a:rPr>
              <a:t>тип, </a:t>
            </a:r>
            <a:r>
              <a:rPr spc="-10" dirty="0">
                <a:latin typeface="Arial"/>
                <a:cs typeface="Arial"/>
              </a:rPr>
              <a:t>то </a:t>
            </a:r>
            <a:r>
              <a:rPr spc="-5" dirty="0">
                <a:latin typeface="Arial"/>
                <a:cs typeface="Arial"/>
              </a:rPr>
              <a:t>система  мероприятий состоит </a:t>
            </a:r>
            <a:r>
              <a:rPr dirty="0">
                <a:latin typeface="Arial"/>
                <a:cs typeface="Arial"/>
              </a:rPr>
              <a:t>из </a:t>
            </a:r>
            <a:r>
              <a:rPr spc="-10" dirty="0">
                <a:latin typeface="Arial"/>
                <a:cs typeface="Arial"/>
              </a:rPr>
              <a:t>следующих</a:t>
            </a:r>
            <a:r>
              <a:rPr spc="-4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приемов:</a:t>
            </a:r>
          </a:p>
        </p:txBody>
      </p:sp>
      <p:sp>
        <p:nvSpPr>
          <p:cNvPr id="25" name="object 25"/>
          <p:cNvSpPr/>
          <p:nvPr/>
        </p:nvSpPr>
        <p:spPr>
          <a:xfrm>
            <a:off x="399086" y="1772818"/>
            <a:ext cx="3158108" cy="1909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13197" y="2918777"/>
            <a:ext cx="3158490" cy="1910080"/>
          </a:xfrm>
          <a:custGeom>
            <a:avLst/>
            <a:gdLst/>
            <a:ahLst/>
            <a:cxnLst/>
            <a:rect l="l" t="t" r="r" b="b"/>
            <a:pathLst>
              <a:path w="3158490" h="1910079">
                <a:moveTo>
                  <a:pt x="2967113" y="0"/>
                </a:moveTo>
                <a:lnTo>
                  <a:pt x="190995" y="0"/>
                </a:lnTo>
                <a:lnTo>
                  <a:pt x="147201" y="5044"/>
                </a:lnTo>
                <a:lnTo>
                  <a:pt x="106999" y="19412"/>
                </a:lnTo>
                <a:lnTo>
                  <a:pt x="71536" y="41958"/>
                </a:lnTo>
                <a:lnTo>
                  <a:pt x="41958" y="71536"/>
                </a:lnTo>
                <a:lnTo>
                  <a:pt x="19412" y="106999"/>
                </a:lnTo>
                <a:lnTo>
                  <a:pt x="5044" y="147201"/>
                </a:lnTo>
                <a:lnTo>
                  <a:pt x="0" y="190995"/>
                </a:lnTo>
                <a:lnTo>
                  <a:pt x="0" y="1718932"/>
                </a:lnTo>
                <a:lnTo>
                  <a:pt x="5044" y="1762726"/>
                </a:lnTo>
                <a:lnTo>
                  <a:pt x="19412" y="1802928"/>
                </a:lnTo>
                <a:lnTo>
                  <a:pt x="41958" y="1838391"/>
                </a:lnTo>
                <a:lnTo>
                  <a:pt x="71536" y="1867968"/>
                </a:lnTo>
                <a:lnTo>
                  <a:pt x="106999" y="1890515"/>
                </a:lnTo>
                <a:lnTo>
                  <a:pt x="147201" y="1904883"/>
                </a:lnTo>
                <a:lnTo>
                  <a:pt x="190995" y="1909927"/>
                </a:lnTo>
                <a:lnTo>
                  <a:pt x="2967113" y="1909927"/>
                </a:lnTo>
                <a:lnTo>
                  <a:pt x="3010907" y="1904883"/>
                </a:lnTo>
                <a:lnTo>
                  <a:pt x="3051109" y="1890515"/>
                </a:lnTo>
                <a:lnTo>
                  <a:pt x="3086572" y="1867968"/>
                </a:lnTo>
                <a:lnTo>
                  <a:pt x="3116150" y="1838391"/>
                </a:lnTo>
                <a:lnTo>
                  <a:pt x="3138696" y="1802928"/>
                </a:lnTo>
                <a:lnTo>
                  <a:pt x="3153064" y="1762726"/>
                </a:lnTo>
                <a:lnTo>
                  <a:pt x="3158109" y="1718932"/>
                </a:lnTo>
                <a:lnTo>
                  <a:pt x="3158109" y="190995"/>
                </a:lnTo>
                <a:lnTo>
                  <a:pt x="3153064" y="147201"/>
                </a:lnTo>
                <a:lnTo>
                  <a:pt x="3138696" y="106999"/>
                </a:lnTo>
                <a:lnTo>
                  <a:pt x="3116150" y="71536"/>
                </a:lnTo>
                <a:lnTo>
                  <a:pt x="3086572" y="41958"/>
                </a:lnTo>
                <a:lnTo>
                  <a:pt x="3051109" y="19412"/>
                </a:lnTo>
                <a:lnTo>
                  <a:pt x="3010907" y="5044"/>
                </a:lnTo>
                <a:lnTo>
                  <a:pt x="2967113" y="0"/>
                </a:lnTo>
                <a:close/>
              </a:path>
            </a:pathLst>
          </a:custGeom>
          <a:solidFill>
            <a:srgbClr val="CEB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13197" y="2918777"/>
            <a:ext cx="3158490" cy="1910080"/>
          </a:xfrm>
          <a:custGeom>
            <a:avLst/>
            <a:gdLst/>
            <a:ahLst/>
            <a:cxnLst/>
            <a:rect l="l" t="t" r="r" b="b"/>
            <a:pathLst>
              <a:path w="3158490" h="1910079">
                <a:moveTo>
                  <a:pt x="0" y="190995"/>
                </a:moveTo>
                <a:lnTo>
                  <a:pt x="5044" y="147201"/>
                </a:lnTo>
                <a:lnTo>
                  <a:pt x="19412" y="106999"/>
                </a:lnTo>
                <a:lnTo>
                  <a:pt x="41958" y="71536"/>
                </a:lnTo>
                <a:lnTo>
                  <a:pt x="71536" y="41958"/>
                </a:lnTo>
                <a:lnTo>
                  <a:pt x="106999" y="19412"/>
                </a:lnTo>
                <a:lnTo>
                  <a:pt x="147201" y="5044"/>
                </a:lnTo>
                <a:lnTo>
                  <a:pt x="190995" y="0"/>
                </a:lnTo>
                <a:lnTo>
                  <a:pt x="2967113" y="0"/>
                </a:lnTo>
                <a:lnTo>
                  <a:pt x="3010907" y="5044"/>
                </a:lnTo>
                <a:lnTo>
                  <a:pt x="3051109" y="19412"/>
                </a:lnTo>
                <a:lnTo>
                  <a:pt x="3086572" y="41958"/>
                </a:lnTo>
                <a:lnTo>
                  <a:pt x="3116150" y="71536"/>
                </a:lnTo>
                <a:lnTo>
                  <a:pt x="3138696" y="106999"/>
                </a:lnTo>
                <a:lnTo>
                  <a:pt x="3153064" y="147201"/>
                </a:lnTo>
                <a:lnTo>
                  <a:pt x="3158109" y="190995"/>
                </a:lnTo>
                <a:lnTo>
                  <a:pt x="3158109" y="1718932"/>
                </a:lnTo>
                <a:lnTo>
                  <a:pt x="3153064" y="1762726"/>
                </a:lnTo>
                <a:lnTo>
                  <a:pt x="3138696" y="1802928"/>
                </a:lnTo>
                <a:lnTo>
                  <a:pt x="3116150" y="1838391"/>
                </a:lnTo>
                <a:lnTo>
                  <a:pt x="3086572" y="1867968"/>
                </a:lnTo>
                <a:lnTo>
                  <a:pt x="3051109" y="1890515"/>
                </a:lnTo>
                <a:lnTo>
                  <a:pt x="3010907" y="1904883"/>
                </a:lnTo>
                <a:lnTo>
                  <a:pt x="2967113" y="1909927"/>
                </a:lnTo>
                <a:lnTo>
                  <a:pt x="190995" y="1909927"/>
                </a:lnTo>
                <a:lnTo>
                  <a:pt x="147201" y="1904883"/>
                </a:lnTo>
                <a:lnTo>
                  <a:pt x="106999" y="1890515"/>
                </a:lnTo>
                <a:lnTo>
                  <a:pt x="71536" y="1867968"/>
                </a:lnTo>
                <a:lnTo>
                  <a:pt x="41958" y="1838391"/>
                </a:lnTo>
                <a:lnTo>
                  <a:pt x="19412" y="1802928"/>
                </a:lnTo>
                <a:lnTo>
                  <a:pt x="5044" y="1762726"/>
                </a:lnTo>
                <a:lnTo>
                  <a:pt x="0" y="1718932"/>
                </a:lnTo>
                <a:lnTo>
                  <a:pt x="0" y="190995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025016" y="2989453"/>
            <a:ext cx="2838450" cy="157543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27940">
              <a:lnSpc>
                <a:spcPts val="1870"/>
              </a:lnSpc>
              <a:spcBef>
                <a:spcPts val="405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Поверхностная обработка  (лущение,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дискование)</a:t>
            </a:r>
            <a:endParaRPr sz="1800">
              <a:latin typeface="Arial"/>
              <a:cs typeface="Arial"/>
            </a:endParaRPr>
          </a:p>
          <a:p>
            <a:pPr marL="184785" marR="5080" indent="-172085">
              <a:lnSpc>
                <a:spcPct val="86300"/>
              </a:lnSpc>
              <a:spcBef>
                <a:spcPts val="700"/>
              </a:spcBef>
              <a:buFont typeface="Arial"/>
              <a:buChar char="•"/>
              <a:tabLst>
                <a:tab pos="185420" algn="l"/>
              </a:tabLst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Цель: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Провокация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к 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прорастанию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за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счет 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создания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благоприятных 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условий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165511" y="2348357"/>
            <a:ext cx="608330" cy="759460"/>
          </a:xfrm>
          <a:custGeom>
            <a:avLst/>
            <a:gdLst/>
            <a:ahLst/>
            <a:cxnLst/>
            <a:rect l="l" t="t" r="r" b="b"/>
            <a:pathLst>
              <a:path w="608329" h="759460">
                <a:moveTo>
                  <a:pt x="304165" y="0"/>
                </a:moveTo>
                <a:lnTo>
                  <a:pt x="304165" y="151764"/>
                </a:lnTo>
                <a:lnTo>
                  <a:pt x="0" y="151764"/>
                </a:lnTo>
                <a:lnTo>
                  <a:pt x="0" y="607072"/>
                </a:lnTo>
                <a:lnTo>
                  <a:pt x="304165" y="607072"/>
                </a:lnTo>
                <a:lnTo>
                  <a:pt x="304165" y="758850"/>
                </a:lnTo>
                <a:lnTo>
                  <a:pt x="608317" y="379425"/>
                </a:lnTo>
                <a:lnTo>
                  <a:pt x="304165" y="0"/>
                </a:lnTo>
                <a:close/>
              </a:path>
            </a:pathLst>
          </a:custGeom>
          <a:solidFill>
            <a:srgbClr val="E3D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95252" y="1772818"/>
            <a:ext cx="3158109" cy="19099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812916" y="2918777"/>
            <a:ext cx="3158490" cy="1910080"/>
          </a:xfrm>
          <a:custGeom>
            <a:avLst/>
            <a:gdLst/>
            <a:ahLst/>
            <a:cxnLst/>
            <a:rect l="l" t="t" r="r" b="b"/>
            <a:pathLst>
              <a:path w="3158490" h="1910079">
                <a:moveTo>
                  <a:pt x="2967113" y="0"/>
                </a:moveTo>
                <a:lnTo>
                  <a:pt x="190995" y="0"/>
                </a:lnTo>
                <a:lnTo>
                  <a:pt x="147201" y="5044"/>
                </a:lnTo>
                <a:lnTo>
                  <a:pt x="106999" y="19412"/>
                </a:lnTo>
                <a:lnTo>
                  <a:pt x="71536" y="41958"/>
                </a:lnTo>
                <a:lnTo>
                  <a:pt x="41958" y="71536"/>
                </a:lnTo>
                <a:lnTo>
                  <a:pt x="19412" y="106999"/>
                </a:lnTo>
                <a:lnTo>
                  <a:pt x="5044" y="147201"/>
                </a:lnTo>
                <a:lnTo>
                  <a:pt x="0" y="190995"/>
                </a:lnTo>
                <a:lnTo>
                  <a:pt x="0" y="1718932"/>
                </a:lnTo>
                <a:lnTo>
                  <a:pt x="5044" y="1762726"/>
                </a:lnTo>
                <a:lnTo>
                  <a:pt x="19412" y="1802928"/>
                </a:lnTo>
                <a:lnTo>
                  <a:pt x="41958" y="1838391"/>
                </a:lnTo>
                <a:lnTo>
                  <a:pt x="71536" y="1867968"/>
                </a:lnTo>
                <a:lnTo>
                  <a:pt x="106999" y="1890515"/>
                </a:lnTo>
                <a:lnTo>
                  <a:pt x="147201" y="1904883"/>
                </a:lnTo>
                <a:lnTo>
                  <a:pt x="190995" y="1909927"/>
                </a:lnTo>
                <a:lnTo>
                  <a:pt x="2967113" y="1909927"/>
                </a:lnTo>
                <a:lnTo>
                  <a:pt x="3010907" y="1904883"/>
                </a:lnTo>
                <a:lnTo>
                  <a:pt x="3051109" y="1890515"/>
                </a:lnTo>
                <a:lnTo>
                  <a:pt x="3086572" y="1867968"/>
                </a:lnTo>
                <a:lnTo>
                  <a:pt x="3116150" y="1838391"/>
                </a:lnTo>
                <a:lnTo>
                  <a:pt x="3138696" y="1802928"/>
                </a:lnTo>
                <a:lnTo>
                  <a:pt x="3153064" y="1762726"/>
                </a:lnTo>
                <a:lnTo>
                  <a:pt x="3158109" y="1718932"/>
                </a:lnTo>
                <a:lnTo>
                  <a:pt x="3158109" y="190995"/>
                </a:lnTo>
                <a:lnTo>
                  <a:pt x="3153064" y="147201"/>
                </a:lnTo>
                <a:lnTo>
                  <a:pt x="3138696" y="106999"/>
                </a:lnTo>
                <a:lnTo>
                  <a:pt x="3116150" y="71536"/>
                </a:lnTo>
                <a:lnTo>
                  <a:pt x="3086572" y="41958"/>
                </a:lnTo>
                <a:lnTo>
                  <a:pt x="3051109" y="19412"/>
                </a:lnTo>
                <a:lnTo>
                  <a:pt x="3010907" y="5044"/>
                </a:lnTo>
                <a:lnTo>
                  <a:pt x="2967113" y="0"/>
                </a:lnTo>
                <a:close/>
              </a:path>
            </a:pathLst>
          </a:custGeom>
          <a:solidFill>
            <a:srgbClr val="CEB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812916" y="2918777"/>
            <a:ext cx="3158490" cy="1910080"/>
          </a:xfrm>
          <a:custGeom>
            <a:avLst/>
            <a:gdLst/>
            <a:ahLst/>
            <a:cxnLst/>
            <a:rect l="l" t="t" r="r" b="b"/>
            <a:pathLst>
              <a:path w="3158490" h="1910079">
                <a:moveTo>
                  <a:pt x="0" y="190995"/>
                </a:moveTo>
                <a:lnTo>
                  <a:pt x="5044" y="147201"/>
                </a:lnTo>
                <a:lnTo>
                  <a:pt x="19412" y="106999"/>
                </a:lnTo>
                <a:lnTo>
                  <a:pt x="41958" y="71536"/>
                </a:lnTo>
                <a:lnTo>
                  <a:pt x="71536" y="41958"/>
                </a:lnTo>
                <a:lnTo>
                  <a:pt x="106999" y="19412"/>
                </a:lnTo>
                <a:lnTo>
                  <a:pt x="147201" y="5044"/>
                </a:lnTo>
                <a:lnTo>
                  <a:pt x="190995" y="0"/>
                </a:lnTo>
                <a:lnTo>
                  <a:pt x="2967113" y="0"/>
                </a:lnTo>
                <a:lnTo>
                  <a:pt x="3010907" y="5044"/>
                </a:lnTo>
                <a:lnTo>
                  <a:pt x="3051109" y="19412"/>
                </a:lnTo>
                <a:lnTo>
                  <a:pt x="3086572" y="41958"/>
                </a:lnTo>
                <a:lnTo>
                  <a:pt x="3116150" y="71536"/>
                </a:lnTo>
                <a:lnTo>
                  <a:pt x="3138696" y="106999"/>
                </a:lnTo>
                <a:lnTo>
                  <a:pt x="3153064" y="147201"/>
                </a:lnTo>
                <a:lnTo>
                  <a:pt x="3158109" y="190995"/>
                </a:lnTo>
                <a:lnTo>
                  <a:pt x="3158109" y="1718932"/>
                </a:lnTo>
                <a:lnTo>
                  <a:pt x="3153064" y="1762726"/>
                </a:lnTo>
                <a:lnTo>
                  <a:pt x="3138696" y="1802928"/>
                </a:lnTo>
                <a:lnTo>
                  <a:pt x="3116150" y="1838391"/>
                </a:lnTo>
                <a:lnTo>
                  <a:pt x="3086572" y="1867968"/>
                </a:lnTo>
                <a:lnTo>
                  <a:pt x="3051109" y="1890515"/>
                </a:lnTo>
                <a:lnTo>
                  <a:pt x="3010907" y="1904883"/>
                </a:lnTo>
                <a:lnTo>
                  <a:pt x="2967113" y="1909927"/>
                </a:lnTo>
                <a:lnTo>
                  <a:pt x="190995" y="1909927"/>
                </a:lnTo>
                <a:lnTo>
                  <a:pt x="147201" y="1904883"/>
                </a:lnTo>
                <a:lnTo>
                  <a:pt x="106999" y="1890515"/>
                </a:lnTo>
                <a:lnTo>
                  <a:pt x="71536" y="1867968"/>
                </a:lnTo>
                <a:lnTo>
                  <a:pt x="41958" y="1838391"/>
                </a:lnTo>
                <a:lnTo>
                  <a:pt x="19412" y="1802928"/>
                </a:lnTo>
                <a:lnTo>
                  <a:pt x="5044" y="1762726"/>
                </a:lnTo>
                <a:lnTo>
                  <a:pt x="0" y="1718932"/>
                </a:lnTo>
                <a:lnTo>
                  <a:pt x="0" y="190995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924740" y="2989453"/>
            <a:ext cx="2411730" cy="157543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ct val="86400"/>
              </a:lnSpc>
              <a:spcBef>
                <a:spcPts val="390"/>
              </a:spcBef>
            </a:pP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Повторная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обработка  (лущение,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культвация, 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вспашка)</a:t>
            </a:r>
            <a:endParaRPr sz="1800">
              <a:latin typeface="Arial"/>
              <a:cs typeface="Arial"/>
            </a:endParaRPr>
          </a:p>
          <a:p>
            <a:pPr marL="184785" marR="125730" indent="-172085" algn="just">
              <a:lnSpc>
                <a:spcPts val="1860"/>
              </a:lnSpc>
              <a:spcBef>
                <a:spcPts val="745"/>
              </a:spcBef>
              <a:buFont typeface="Arial"/>
              <a:buChar char="•"/>
              <a:tabLst>
                <a:tab pos="185420" algn="l"/>
              </a:tabLst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Цель: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уничтожение 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проростков сорных 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растений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37502" y="5038725"/>
            <a:ext cx="802957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30" dirty="0">
                <a:latin typeface="Arial"/>
                <a:cs typeface="Arial"/>
              </a:rPr>
              <a:t>Метод </a:t>
            </a:r>
            <a:r>
              <a:rPr sz="2400" spc="-5" dirty="0">
                <a:latin typeface="Arial"/>
                <a:cs typeface="Arial"/>
              </a:rPr>
              <a:t>провокации </a:t>
            </a:r>
            <a:r>
              <a:rPr sz="2400" spc="-15" dirty="0">
                <a:latin typeface="Arial"/>
                <a:cs typeface="Arial"/>
              </a:rPr>
              <a:t>применяется </a:t>
            </a:r>
            <a:r>
              <a:rPr sz="2400" spc="10" dirty="0">
                <a:latin typeface="Arial"/>
                <a:cs typeface="Arial"/>
              </a:rPr>
              <a:t>как </a:t>
            </a:r>
            <a:r>
              <a:rPr sz="2400" dirty="0">
                <a:latin typeface="Arial"/>
                <a:cs typeface="Arial"/>
              </a:rPr>
              <a:t>в </a:t>
            </a:r>
            <a:r>
              <a:rPr sz="2400" spc="-5" dirty="0">
                <a:latin typeface="Arial"/>
                <a:cs typeface="Arial"/>
              </a:rPr>
              <a:t>системе </a:t>
            </a:r>
            <a:r>
              <a:rPr sz="2400" spc="-10" dirty="0">
                <a:latin typeface="Arial"/>
                <a:cs typeface="Arial"/>
              </a:rPr>
              <a:t>паровой,  так </a:t>
            </a:r>
            <a:r>
              <a:rPr sz="2400" dirty="0">
                <a:latin typeface="Arial"/>
                <a:cs typeface="Arial"/>
              </a:rPr>
              <a:t>и в </a:t>
            </a:r>
            <a:r>
              <a:rPr sz="2400" spc="-5" dirty="0">
                <a:latin typeface="Arial"/>
                <a:cs typeface="Arial"/>
              </a:rPr>
              <a:t>системе </a:t>
            </a:r>
            <a:r>
              <a:rPr sz="2400" spc="-20" dirty="0">
                <a:latin typeface="Arial"/>
                <a:cs typeface="Arial"/>
              </a:rPr>
              <a:t>зяблевой </a:t>
            </a:r>
            <a:r>
              <a:rPr sz="2400" spc="-5" dirty="0">
                <a:latin typeface="Arial"/>
                <a:cs typeface="Arial"/>
              </a:rPr>
              <a:t>(основной) </a:t>
            </a:r>
            <a:r>
              <a:rPr sz="2400" dirty="0">
                <a:latin typeface="Arial"/>
                <a:cs typeface="Arial"/>
              </a:rPr>
              <a:t>и </a:t>
            </a:r>
            <a:r>
              <a:rPr sz="2400" spc="-10" dirty="0">
                <a:latin typeface="Arial"/>
                <a:cs typeface="Arial"/>
              </a:rPr>
              <a:t>предпосевной  обработки. </a:t>
            </a:r>
            <a:r>
              <a:rPr sz="2400" spc="-5" dirty="0">
                <a:latin typeface="Arial"/>
                <a:cs typeface="Arial"/>
              </a:rPr>
              <a:t>Можно </a:t>
            </a:r>
            <a:r>
              <a:rPr sz="2400" spc="-15" dirty="0">
                <a:latin typeface="Arial"/>
                <a:cs typeface="Arial"/>
              </a:rPr>
              <a:t>проводить </a:t>
            </a:r>
            <a:r>
              <a:rPr sz="2400" spc="-5" dirty="0">
                <a:latin typeface="Arial"/>
                <a:cs typeface="Arial"/>
              </a:rPr>
              <a:t>несколько </a:t>
            </a:r>
            <a:r>
              <a:rPr sz="2400" spc="-15" dirty="0">
                <a:latin typeface="Arial"/>
                <a:cs typeface="Arial"/>
              </a:rPr>
              <a:t>раз </a:t>
            </a:r>
            <a:r>
              <a:rPr sz="2400" spc="-20" dirty="0">
                <a:latin typeface="Arial"/>
                <a:cs typeface="Arial"/>
              </a:rPr>
              <a:t>подряд </a:t>
            </a:r>
            <a:r>
              <a:rPr sz="2400" dirty="0">
                <a:latin typeface="Arial"/>
                <a:cs typeface="Arial"/>
              </a:rPr>
              <a:t>и </a:t>
            </a:r>
            <a:r>
              <a:rPr sz="2400" spc="-5" dirty="0">
                <a:latin typeface="Arial"/>
                <a:cs typeface="Arial"/>
              </a:rPr>
              <a:t>по  </a:t>
            </a:r>
            <a:r>
              <a:rPr sz="2400" dirty="0">
                <a:latin typeface="Arial"/>
                <a:cs typeface="Arial"/>
              </a:rPr>
              <a:t>слоям </a:t>
            </a:r>
            <a:r>
              <a:rPr sz="2400" spc="-20" dirty="0">
                <a:latin typeface="Arial"/>
                <a:cs typeface="Arial"/>
              </a:rPr>
              <a:t>пахотного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горизонта.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blind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2412" y="0"/>
            <a:ext cx="1905" cy="307975"/>
          </a:xfrm>
          <a:custGeom>
            <a:avLst/>
            <a:gdLst/>
            <a:ahLst/>
            <a:cxnLst/>
            <a:rect l="l" t="t" r="r" b="b"/>
            <a:pathLst>
              <a:path w="1904" h="307975">
                <a:moveTo>
                  <a:pt x="0" y="307975"/>
                </a:moveTo>
                <a:lnTo>
                  <a:pt x="1587" y="307975"/>
                </a:lnTo>
                <a:lnTo>
                  <a:pt x="1587" y="0"/>
                </a:lnTo>
                <a:lnTo>
                  <a:pt x="0" y="0"/>
                </a:lnTo>
                <a:lnTo>
                  <a:pt x="0" y="307975"/>
                </a:lnTo>
                <a:close/>
              </a:path>
            </a:pathLst>
          </a:custGeom>
          <a:solidFill>
            <a:srgbClr val="696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72562" y="0"/>
            <a:ext cx="12700" cy="307975"/>
          </a:xfrm>
          <a:custGeom>
            <a:avLst/>
            <a:gdLst/>
            <a:ahLst/>
            <a:cxnLst/>
            <a:rect l="l" t="t" r="r" b="b"/>
            <a:pathLst>
              <a:path w="12700" h="307975">
                <a:moveTo>
                  <a:pt x="0" y="307975"/>
                </a:moveTo>
                <a:lnTo>
                  <a:pt x="12700" y="307975"/>
                </a:lnTo>
                <a:lnTo>
                  <a:pt x="12700" y="0"/>
                </a:lnTo>
                <a:lnTo>
                  <a:pt x="0" y="0"/>
                </a:lnTo>
                <a:lnTo>
                  <a:pt x="0" y="307975"/>
                </a:lnTo>
                <a:close/>
              </a:path>
            </a:pathLst>
          </a:custGeom>
          <a:solidFill>
            <a:srgbClr val="696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2712" y="0"/>
            <a:ext cx="41275" cy="307975"/>
          </a:xfrm>
          <a:custGeom>
            <a:avLst/>
            <a:gdLst/>
            <a:ahLst/>
            <a:cxnLst/>
            <a:rect l="l" t="t" r="r" b="b"/>
            <a:pathLst>
              <a:path w="41275" h="307975">
                <a:moveTo>
                  <a:pt x="0" y="307975"/>
                </a:moveTo>
                <a:lnTo>
                  <a:pt x="41275" y="307975"/>
                </a:lnTo>
                <a:lnTo>
                  <a:pt x="41275" y="0"/>
                </a:lnTo>
                <a:lnTo>
                  <a:pt x="0" y="0"/>
                </a:lnTo>
                <a:lnTo>
                  <a:pt x="0" y="307975"/>
                </a:lnTo>
                <a:close/>
              </a:path>
            </a:pathLst>
          </a:custGeom>
          <a:solidFill>
            <a:srgbClr val="696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70962" y="0"/>
            <a:ext cx="5080" cy="307975"/>
          </a:xfrm>
          <a:custGeom>
            <a:avLst/>
            <a:gdLst/>
            <a:ahLst/>
            <a:cxnLst/>
            <a:rect l="l" t="t" r="r" b="b"/>
            <a:pathLst>
              <a:path w="5079" h="307975">
                <a:moveTo>
                  <a:pt x="0" y="307975"/>
                </a:moveTo>
                <a:lnTo>
                  <a:pt x="4762" y="307975"/>
                </a:lnTo>
                <a:lnTo>
                  <a:pt x="4762" y="0"/>
                </a:lnTo>
                <a:lnTo>
                  <a:pt x="0" y="0"/>
                </a:lnTo>
                <a:lnTo>
                  <a:pt x="0" y="307975"/>
                </a:lnTo>
                <a:close/>
              </a:path>
            </a:pathLst>
          </a:custGeom>
          <a:solidFill>
            <a:srgbClr val="696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42412" y="307975"/>
            <a:ext cx="1905" cy="92075"/>
          </a:xfrm>
          <a:custGeom>
            <a:avLst/>
            <a:gdLst/>
            <a:ahLst/>
            <a:cxnLst/>
            <a:rect l="l" t="t" r="r" b="b"/>
            <a:pathLst>
              <a:path w="1904" h="92075">
                <a:moveTo>
                  <a:pt x="0" y="92075"/>
                </a:moveTo>
                <a:lnTo>
                  <a:pt x="1587" y="92075"/>
                </a:lnTo>
                <a:lnTo>
                  <a:pt x="1587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72562" y="307975"/>
            <a:ext cx="12700" cy="92075"/>
          </a:xfrm>
          <a:custGeom>
            <a:avLst/>
            <a:gdLst/>
            <a:ahLst/>
            <a:cxnLst/>
            <a:rect l="l" t="t" r="r" b="b"/>
            <a:pathLst>
              <a:path w="12700" h="92075">
                <a:moveTo>
                  <a:pt x="0" y="92075"/>
                </a:moveTo>
                <a:lnTo>
                  <a:pt x="12700" y="92075"/>
                </a:lnTo>
                <a:lnTo>
                  <a:pt x="127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02712" y="307975"/>
            <a:ext cx="41275" cy="92075"/>
          </a:xfrm>
          <a:custGeom>
            <a:avLst/>
            <a:gdLst/>
            <a:ahLst/>
            <a:cxnLst/>
            <a:rect l="l" t="t" r="r" b="b"/>
            <a:pathLst>
              <a:path w="41275" h="92075">
                <a:moveTo>
                  <a:pt x="0" y="92075"/>
                </a:moveTo>
                <a:lnTo>
                  <a:pt x="41275" y="92075"/>
                </a:lnTo>
                <a:lnTo>
                  <a:pt x="41275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73343" y="307975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131762"/>
                </a:moveTo>
                <a:lnTo>
                  <a:pt x="0" y="0"/>
                </a:lnTo>
                <a:lnTo>
                  <a:pt x="0" y="131762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07975"/>
            <a:ext cx="8915400" cy="92075"/>
          </a:xfrm>
          <a:custGeom>
            <a:avLst/>
            <a:gdLst/>
            <a:ahLst/>
            <a:cxnLst/>
            <a:rect l="l" t="t" r="r" b="b"/>
            <a:pathLst>
              <a:path w="8915400" h="92075">
                <a:moveTo>
                  <a:pt x="0" y="92075"/>
                </a:moveTo>
                <a:lnTo>
                  <a:pt x="8915400" y="92075"/>
                </a:lnTo>
                <a:lnTo>
                  <a:pt x="89154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42412" y="360362"/>
            <a:ext cx="1905" cy="79375"/>
          </a:xfrm>
          <a:custGeom>
            <a:avLst/>
            <a:gdLst/>
            <a:ahLst/>
            <a:cxnLst/>
            <a:rect l="l" t="t" r="r" b="b"/>
            <a:pathLst>
              <a:path w="1904" h="79375">
                <a:moveTo>
                  <a:pt x="0" y="79375"/>
                </a:moveTo>
                <a:lnTo>
                  <a:pt x="1587" y="79375"/>
                </a:lnTo>
                <a:lnTo>
                  <a:pt x="1587" y="0"/>
                </a:lnTo>
                <a:lnTo>
                  <a:pt x="0" y="0"/>
                </a:lnTo>
                <a:lnTo>
                  <a:pt x="0" y="79375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72562" y="360362"/>
            <a:ext cx="12700" cy="79375"/>
          </a:xfrm>
          <a:custGeom>
            <a:avLst/>
            <a:gdLst/>
            <a:ahLst/>
            <a:cxnLst/>
            <a:rect l="l" t="t" r="r" b="b"/>
            <a:pathLst>
              <a:path w="12700" h="79375">
                <a:moveTo>
                  <a:pt x="0" y="79375"/>
                </a:moveTo>
                <a:lnTo>
                  <a:pt x="12700" y="79375"/>
                </a:lnTo>
                <a:lnTo>
                  <a:pt x="12700" y="0"/>
                </a:lnTo>
                <a:lnTo>
                  <a:pt x="0" y="0"/>
                </a:lnTo>
                <a:lnTo>
                  <a:pt x="0" y="79375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02712" y="360362"/>
            <a:ext cx="41275" cy="79375"/>
          </a:xfrm>
          <a:custGeom>
            <a:avLst/>
            <a:gdLst/>
            <a:ahLst/>
            <a:cxnLst/>
            <a:rect l="l" t="t" r="r" b="b"/>
            <a:pathLst>
              <a:path w="41275" h="79375">
                <a:moveTo>
                  <a:pt x="0" y="79375"/>
                </a:moveTo>
                <a:lnTo>
                  <a:pt x="41275" y="79375"/>
                </a:lnTo>
                <a:lnTo>
                  <a:pt x="41275" y="0"/>
                </a:lnTo>
                <a:lnTo>
                  <a:pt x="0" y="0"/>
                </a:lnTo>
                <a:lnTo>
                  <a:pt x="0" y="79375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10200" y="360362"/>
            <a:ext cx="3505200" cy="79375"/>
          </a:xfrm>
          <a:custGeom>
            <a:avLst/>
            <a:gdLst/>
            <a:ahLst/>
            <a:cxnLst/>
            <a:rect l="l" t="t" r="r" b="b"/>
            <a:pathLst>
              <a:path w="3505200" h="79375">
                <a:moveTo>
                  <a:pt x="0" y="79375"/>
                </a:moveTo>
                <a:lnTo>
                  <a:pt x="3505200" y="79375"/>
                </a:lnTo>
                <a:lnTo>
                  <a:pt x="3505200" y="0"/>
                </a:lnTo>
                <a:lnTo>
                  <a:pt x="0" y="0"/>
                </a:lnTo>
                <a:lnTo>
                  <a:pt x="0" y="79375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42412" y="439737"/>
            <a:ext cx="1905" cy="180975"/>
          </a:xfrm>
          <a:custGeom>
            <a:avLst/>
            <a:gdLst/>
            <a:ahLst/>
            <a:cxnLst/>
            <a:rect l="l" t="t" r="r" b="b"/>
            <a:pathLst>
              <a:path w="1904" h="180975">
                <a:moveTo>
                  <a:pt x="0" y="180975"/>
                </a:moveTo>
                <a:lnTo>
                  <a:pt x="1587" y="180975"/>
                </a:lnTo>
                <a:lnTo>
                  <a:pt x="1587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CB08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072562" y="439737"/>
            <a:ext cx="12700" cy="180975"/>
          </a:xfrm>
          <a:custGeom>
            <a:avLst/>
            <a:gdLst/>
            <a:ahLst/>
            <a:cxnLst/>
            <a:rect l="l" t="t" r="r" b="b"/>
            <a:pathLst>
              <a:path w="12700" h="180975">
                <a:moveTo>
                  <a:pt x="0" y="180975"/>
                </a:moveTo>
                <a:lnTo>
                  <a:pt x="12700" y="180975"/>
                </a:lnTo>
                <a:lnTo>
                  <a:pt x="127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CB08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02712" y="439737"/>
            <a:ext cx="41275" cy="180975"/>
          </a:xfrm>
          <a:custGeom>
            <a:avLst/>
            <a:gdLst/>
            <a:ahLst/>
            <a:cxnLst/>
            <a:rect l="l" t="t" r="r" b="b"/>
            <a:pathLst>
              <a:path w="41275" h="180975">
                <a:moveTo>
                  <a:pt x="0" y="180975"/>
                </a:moveTo>
                <a:lnTo>
                  <a:pt x="41275" y="180975"/>
                </a:lnTo>
                <a:lnTo>
                  <a:pt x="41275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CB08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10200" y="439737"/>
            <a:ext cx="3565525" cy="180975"/>
          </a:xfrm>
          <a:custGeom>
            <a:avLst/>
            <a:gdLst/>
            <a:ahLst/>
            <a:cxnLst/>
            <a:rect l="l" t="t" r="r" b="b"/>
            <a:pathLst>
              <a:path w="3565525" h="180975">
                <a:moveTo>
                  <a:pt x="0" y="180975"/>
                </a:moveTo>
                <a:lnTo>
                  <a:pt x="3565525" y="180975"/>
                </a:lnTo>
                <a:lnTo>
                  <a:pt x="3565525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CB08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07025" y="511175"/>
            <a:ext cx="3063875" cy="0"/>
          </a:xfrm>
          <a:custGeom>
            <a:avLst/>
            <a:gdLst/>
            <a:ahLst/>
            <a:cxnLst/>
            <a:rect l="l" t="t" r="r" b="b"/>
            <a:pathLst>
              <a:path w="3063875">
                <a:moveTo>
                  <a:pt x="0" y="0"/>
                </a:moveTo>
                <a:lnTo>
                  <a:pt x="3063875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73937" y="607218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029700" y="0"/>
            <a:ext cx="0" cy="621030"/>
          </a:xfrm>
          <a:custGeom>
            <a:avLst/>
            <a:gdLst/>
            <a:ahLst/>
            <a:cxnLst/>
            <a:rect l="l" t="t" r="r" b="b"/>
            <a:pathLst>
              <a:path h="621030">
                <a:moveTo>
                  <a:pt x="0" y="0"/>
                </a:moveTo>
                <a:lnTo>
                  <a:pt x="0" y="620712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943181" y="0"/>
            <a:ext cx="0" cy="586105"/>
          </a:xfrm>
          <a:custGeom>
            <a:avLst/>
            <a:gdLst/>
            <a:ahLst/>
            <a:cxnLst/>
            <a:rect l="l" t="t" r="r" b="b"/>
            <a:pathLst>
              <a:path h="586105">
                <a:moveTo>
                  <a:pt x="0" y="0"/>
                </a:moveTo>
                <a:lnTo>
                  <a:pt x="0" y="585787"/>
                </a:lnTo>
              </a:path>
            </a:pathLst>
          </a:custGeom>
          <a:ln w="5556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78093" y="0"/>
            <a:ext cx="0" cy="586105"/>
          </a:xfrm>
          <a:custGeom>
            <a:avLst/>
            <a:gdLst/>
            <a:ahLst/>
            <a:cxnLst/>
            <a:rect l="l" t="t" r="r" b="b"/>
            <a:pathLst>
              <a:path h="586105">
                <a:moveTo>
                  <a:pt x="0" y="0"/>
                </a:moveTo>
                <a:lnTo>
                  <a:pt x="0" y="585787"/>
                </a:lnTo>
              </a:path>
            </a:pathLst>
          </a:custGeom>
          <a:ln w="793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329565" y="810615"/>
            <a:ext cx="365696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445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Если </a:t>
            </a:r>
            <a:r>
              <a:rPr sz="2800" spc="-15" dirty="0"/>
              <a:t>преобладает  </a:t>
            </a:r>
            <a:r>
              <a:rPr sz="2800" i="1" spc="-20" dirty="0">
                <a:latin typeface="Times New Roman"/>
                <a:cs typeface="Times New Roman"/>
              </a:rPr>
              <a:t>корнеотпрысковый </a:t>
            </a:r>
            <a:r>
              <a:rPr sz="2800" i="1" spc="-5" dirty="0">
                <a:latin typeface="Times New Roman"/>
                <a:cs typeface="Times New Roman"/>
              </a:rPr>
              <a:t>тип  </a:t>
            </a:r>
            <a:r>
              <a:rPr sz="2800" dirty="0"/>
              <a:t>(осоты):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29565" y="2517889"/>
            <a:ext cx="4615180" cy="3439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35" dirty="0">
                <a:latin typeface="Times New Roman"/>
                <a:cs typeface="Times New Roman"/>
              </a:rPr>
              <a:t>Необходимо </a:t>
            </a:r>
            <a:r>
              <a:rPr sz="2800" spc="-15" dirty="0">
                <a:latin typeface="Times New Roman"/>
                <a:cs typeface="Times New Roman"/>
              </a:rPr>
              <a:t>спровоцировать  </a:t>
            </a:r>
            <a:r>
              <a:rPr sz="2800" spc="-5" dirty="0">
                <a:latin typeface="Times New Roman"/>
                <a:cs typeface="Times New Roman"/>
              </a:rPr>
              <a:t>сорняки, </a:t>
            </a:r>
            <a:r>
              <a:rPr sz="2800" spc="-15" dirty="0">
                <a:latin typeface="Times New Roman"/>
                <a:cs typeface="Times New Roman"/>
              </a:rPr>
              <a:t>чтобы </a:t>
            </a:r>
            <a:r>
              <a:rPr sz="2800" spc="-5" dirty="0">
                <a:latin typeface="Times New Roman"/>
                <a:cs typeface="Times New Roman"/>
              </a:rPr>
              <a:t>они  </a:t>
            </a:r>
            <a:r>
              <a:rPr sz="2800" spc="-25" dirty="0">
                <a:latin typeface="Times New Roman"/>
                <a:cs typeface="Times New Roman"/>
              </a:rPr>
              <a:t>израсходовали </a:t>
            </a:r>
            <a:r>
              <a:rPr sz="2800" spc="-5" dirty="0">
                <a:latin typeface="Times New Roman"/>
                <a:cs typeface="Times New Roman"/>
              </a:rPr>
              <a:t>пластические  </a:t>
            </a:r>
            <a:r>
              <a:rPr sz="2800" spc="-10" dirty="0">
                <a:latin typeface="Times New Roman"/>
                <a:cs typeface="Times New Roman"/>
              </a:rPr>
              <a:t>вещества </a:t>
            </a:r>
            <a:r>
              <a:rPr sz="2800" spc="-5" dirty="0">
                <a:latin typeface="Times New Roman"/>
                <a:cs typeface="Times New Roman"/>
              </a:rPr>
              <a:t>на </a:t>
            </a:r>
            <a:r>
              <a:rPr sz="2800" spc="-10" dirty="0">
                <a:latin typeface="Times New Roman"/>
                <a:cs typeface="Times New Roman"/>
              </a:rPr>
              <a:t>образование  </a:t>
            </a:r>
            <a:r>
              <a:rPr sz="2800" spc="-5" dirty="0">
                <a:latin typeface="Times New Roman"/>
                <a:cs typeface="Times New Roman"/>
              </a:rPr>
              <a:t>новых </a:t>
            </a:r>
            <a:r>
              <a:rPr sz="2800" spc="-20" dirty="0">
                <a:latin typeface="Times New Roman"/>
                <a:cs typeface="Times New Roman"/>
              </a:rPr>
              <a:t>побегов. Затем </a:t>
            </a:r>
            <a:r>
              <a:rPr sz="2800" spc="-5" dirty="0">
                <a:latin typeface="Times New Roman"/>
                <a:cs typeface="Times New Roman"/>
              </a:rPr>
              <a:t>новые  </a:t>
            </a:r>
            <a:r>
              <a:rPr sz="2800" spc="-10" dirty="0">
                <a:latin typeface="Times New Roman"/>
                <a:cs typeface="Times New Roman"/>
              </a:rPr>
              <a:t>побеги </a:t>
            </a:r>
            <a:r>
              <a:rPr sz="2800" spc="-35" dirty="0">
                <a:latin typeface="Times New Roman"/>
                <a:cs typeface="Times New Roman"/>
              </a:rPr>
              <a:t>необходимо  </a:t>
            </a:r>
            <a:r>
              <a:rPr sz="2800" spc="-15" dirty="0">
                <a:latin typeface="Times New Roman"/>
                <a:cs typeface="Times New Roman"/>
              </a:rPr>
              <a:t>уничтожить. </a:t>
            </a:r>
            <a:r>
              <a:rPr sz="2800" spc="-80" dirty="0">
                <a:latin typeface="Times New Roman"/>
                <a:cs typeface="Times New Roman"/>
              </a:rPr>
              <a:t>Т.е. </a:t>
            </a:r>
            <a:r>
              <a:rPr sz="2800" spc="-20" dirty="0">
                <a:latin typeface="Times New Roman"/>
                <a:cs typeface="Times New Roman"/>
              </a:rPr>
              <a:t>использовать  </a:t>
            </a:r>
            <a:r>
              <a:rPr sz="2800" spc="-30" dirty="0">
                <a:latin typeface="Times New Roman"/>
                <a:cs typeface="Times New Roman"/>
              </a:rPr>
              <a:t>метод</a:t>
            </a:r>
            <a:r>
              <a:rPr sz="2800" spc="0" dirty="0">
                <a:latin typeface="Times New Roman"/>
                <a:cs typeface="Times New Roman"/>
              </a:rPr>
              <a:t> </a:t>
            </a:r>
            <a:r>
              <a:rPr sz="2800" b="1" i="1" spc="-10" dirty="0">
                <a:latin typeface="Times New Roman"/>
                <a:cs typeface="Times New Roman"/>
              </a:rPr>
              <a:t>истощения</a:t>
            </a:r>
            <a:r>
              <a:rPr sz="2800" spc="-10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514035" y="1057935"/>
            <a:ext cx="3228949" cy="5113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blind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11939" y="855014"/>
            <a:ext cx="3125711" cy="24732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13162" y="4815061"/>
            <a:ext cx="5324475" cy="20335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98327" y="3346577"/>
            <a:ext cx="440118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3815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latin typeface="Times New Roman"/>
                <a:cs typeface="Times New Roman"/>
              </a:rPr>
              <a:t>Типы </a:t>
            </a:r>
            <a:r>
              <a:rPr sz="2400" b="1" spc="-10" dirty="0">
                <a:latin typeface="Times New Roman"/>
                <a:cs typeface="Times New Roman"/>
              </a:rPr>
              <a:t>корневых </a:t>
            </a:r>
            <a:r>
              <a:rPr sz="2400" b="1" spc="-5" dirty="0">
                <a:latin typeface="Times New Roman"/>
                <a:cs typeface="Times New Roman"/>
              </a:rPr>
              <a:t>систем сорных  растений: </a:t>
            </a:r>
            <a:r>
              <a:rPr sz="2400" i="1" dirty="0">
                <a:latin typeface="Times New Roman"/>
                <a:cs typeface="Times New Roman"/>
              </a:rPr>
              <a:t>а – </a:t>
            </a:r>
            <a:r>
              <a:rPr sz="2400" i="1" spc="-10" dirty="0">
                <a:latin typeface="Times New Roman"/>
                <a:cs typeface="Times New Roman"/>
              </a:rPr>
              <a:t>стержневая,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400" i="1" dirty="0">
                <a:latin typeface="Times New Roman"/>
                <a:cs typeface="Times New Roman"/>
              </a:rPr>
              <a:t>б – </a:t>
            </a:r>
            <a:r>
              <a:rPr sz="2400" i="1" spc="-15" dirty="0">
                <a:latin typeface="Times New Roman"/>
                <a:cs typeface="Times New Roman"/>
              </a:rPr>
              <a:t>мочковатая, </a:t>
            </a:r>
            <a:r>
              <a:rPr sz="2400" i="1" dirty="0">
                <a:latin typeface="Times New Roman"/>
                <a:cs typeface="Times New Roman"/>
              </a:rPr>
              <a:t>в –</a:t>
            </a:r>
            <a:r>
              <a:rPr sz="2400" i="1" spc="-65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Times New Roman"/>
                <a:cs typeface="Times New Roman"/>
              </a:rPr>
              <a:t>корневищная,  </a:t>
            </a:r>
            <a:r>
              <a:rPr sz="2400" i="1" dirty="0">
                <a:latin typeface="Times New Roman"/>
                <a:cs typeface="Times New Roman"/>
              </a:rPr>
              <a:t>г –</a:t>
            </a:r>
            <a:r>
              <a:rPr sz="2400" i="1" spc="-10" dirty="0">
                <a:latin typeface="Times New Roman"/>
                <a:cs typeface="Times New Roman"/>
              </a:rPr>
              <a:t> </a:t>
            </a:r>
            <a:r>
              <a:rPr sz="2400" i="1" spc="-20" dirty="0">
                <a:latin typeface="Times New Roman"/>
                <a:cs typeface="Times New Roman"/>
              </a:rPr>
              <a:t>корнеотпрысковая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3077" y="605916"/>
            <a:ext cx="4497705" cy="258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31165">
              <a:lnSpc>
                <a:spcPct val="100000"/>
              </a:lnSpc>
              <a:spcBef>
                <a:spcPts val="100"/>
              </a:spcBef>
            </a:pPr>
            <a:r>
              <a:rPr sz="2400" b="1" spc="-30" dirty="0">
                <a:latin typeface="Times New Roman"/>
                <a:cs typeface="Times New Roman"/>
              </a:rPr>
              <a:t>Метод </a:t>
            </a:r>
            <a:r>
              <a:rPr sz="2400" b="1" spc="-10" dirty="0">
                <a:latin typeface="Times New Roman"/>
                <a:cs typeface="Times New Roman"/>
              </a:rPr>
              <a:t>истощения </a:t>
            </a:r>
            <a:r>
              <a:rPr sz="2400" dirty="0">
                <a:latin typeface="Times New Roman"/>
                <a:cs typeface="Times New Roman"/>
              </a:rPr>
              <a:t>–  </a:t>
            </a:r>
            <a:r>
              <a:rPr sz="2400" spc="-10" dirty="0">
                <a:latin typeface="Times New Roman"/>
                <a:cs typeface="Times New Roman"/>
              </a:rPr>
              <a:t>регулярное подрезание  </a:t>
            </a:r>
            <a:r>
              <a:rPr sz="2400" spc="-15" dirty="0">
                <a:latin typeface="Times New Roman"/>
                <a:cs typeface="Times New Roman"/>
              </a:rPr>
              <a:t>вегетативных </a:t>
            </a:r>
            <a:r>
              <a:rPr sz="2400" spc="-5" dirty="0">
                <a:latin typeface="Times New Roman"/>
                <a:cs typeface="Times New Roman"/>
              </a:rPr>
              <a:t>органов сорных  растений </a:t>
            </a:r>
            <a:r>
              <a:rPr sz="2400" dirty="0">
                <a:latin typeface="Times New Roman"/>
                <a:cs typeface="Times New Roman"/>
              </a:rPr>
              <a:t>для </a:t>
            </a:r>
            <a:r>
              <a:rPr sz="2400" spc="-5" dirty="0">
                <a:latin typeface="Times New Roman"/>
                <a:cs typeface="Times New Roman"/>
              </a:rPr>
              <a:t>увеличения </a:t>
            </a:r>
            <a:r>
              <a:rPr sz="2400" spc="-30" dirty="0">
                <a:latin typeface="Times New Roman"/>
                <a:cs typeface="Times New Roman"/>
              </a:rPr>
              <a:t>расхода  </a:t>
            </a:r>
            <a:r>
              <a:rPr sz="2400" spc="-10" dirty="0">
                <a:latin typeface="Times New Roman"/>
                <a:cs typeface="Times New Roman"/>
              </a:rPr>
              <a:t>запасных питательных </a:t>
            </a:r>
            <a:r>
              <a:rPr sz="2400" dirty="0">
                <a:latin typeface="Times New Roman"/>
                <a:cs typeface="Times New Roman"/>
              </a:rPr>
              <a:t>веществ </a:t>
            </a:r>
            <a:r>
              <a:rPr sz="2400" spc="-5" dirty="0">
                <a:latin typeface="Times New Roman"/>
                <a:cs typeface="Times New Roman"/>
              </a:rPr>
              <a:t>на  отрастание новых </a:t>
            </a:r>
            <a:r>
              <a:rPr sz="2400" spc="-15" dirty="0">
                <a:latin typeface="Times New Roman"/>
                <a:cs typeface="Times New Roman"/>
              </a:rPr>
              <a:t>побегов,  </a:t>
            </a:r>
            <a:r>
              <a:rPr sz="2400" spc="-35" dirty="0">
                <a:latin typeface="Times New Roman"/>
                <a:cs typeface="Times New Roman"/>
              </a:rPr>
              <a:t>которые </a:t>
            </a:r>
            <a:r>
              <a:rPr sz="2400" spc="-30" dirty="0">
                <a:latin typeface="Times New Roman"/>
                <a:cs typeface="Times New Roman"/>
              </a:rPr>
              <a:t>необходимо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затем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3077" y="3166236"/>
            <a:ext cx="16548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Times New Roman"/>
                <a:cs typeface="Times New Roman"/>
              </a:rPr>
              <a:t>уничтожить.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4527" y="4101084"/>
            <a:ext cx="2453627" cy="25877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blind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960" y="628853"/>
            <a:ext cx="7987283" cy="6001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63402" y="3883152"/>
            <a:ext cx="4457065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Достигается </a:t>
            </a:r>
            <a:r>
              <a:rPr sz="2400" spc="-10" dirty="0">
                <a:latin typeface="Times New Roman"/>
                <a:cs typeface="Times New Roman"/>
              </a:rPr>
              <a:t>истощение </a:t>
            </a:r>
            <a:r>
              <a:rPr sz="2400" dirty="0">
                <a:latin typeface="Times New Roman"/>
                <a:cs typeface="Times New Roman"/>
              </a:rPr>
              <a:t>2-х, 3-х  </a:t>
            </a:r>
            <a:r>
              <a:rPr sz="2400" spc="-15" dirty="0">
                <a:latin typeface="Times New Roman"/>
                <a:cs typeface="Times New Roman"/>
              </a:rPr>
              <a:t>кратным </a:t>
            </a:r>
            <a:r>
              <a:rPr sz="2400" spc="-10" dirty="0">
                <a:latin typeface="Times New Roman"/>
                <a:cs typeface="Times New Roman"/>
              </a:rPr>
              <a:t>подрезанием </a:t>
            </a:r>
            <a:r>
              <a:rPr sz="2400" spc="-5" dirty="0">
                <a:latin typeface="Times New Roman"/>
                <a:cs typeface="Times New Roman"/>
              </a:rPr>
              <a:t>на </a:t>
            </a:r>
            <a:r>
              <a:rPr sz="2400" dirty="0">
                <a:latin typeface="Times New Roman"/>
                <a:cs typeface="Times New Roman"/>
              </a:rPr>
              <a:t>10-14 см  с </a:t>
            </a:r>
            <a:r>
              <a:rPr sz="2400" spc="-10" dirty="0">
                <a:latin typeface="Times New Roman"/>
                <a:cs typeface="Times New Roman"/>
              </a:rPr>
              <a:t>интервалом </a:t>
            </a:r>
            <a:r>
              <a:rPr sz="2400" dirty="0">
                <a:latin typeface="Times New Roman"/>
                <a:cs typeface="Times New Roman"/>
              </a:rPr>
              <a:t>15-20 </a:t>
            </a:r>
            <a:r>
              <a:rPr sz="2400" spc="-5" dirty="0">
                <a:latin typeface="Times New Roman"/>
                <a:cs typeface="Times New Roman"/>
              </a:rPr>
              <a:t>дней, </a:t>
            </a:r>
            <a:r>
              <a:rPr sz="2400" spc="-15" dirty="0">
                <a:latin typeface="Times New Roman"/>
                <a:cs typeface="Times New Roman"/>
              </a:rPr>
              <a:t>затем  проводится </a:t>
            </a:r>
            <a:r>
              <a:rPr sz="2400" spc="-10" dirty="0">
                <a:latin typeface="Times New Roman"/>
                <a:cs typeface="Times New Roman"/>
              </a:rPr>
              <a:t>вспашка </a:t>
            </a:r>
            <a:r>
              <a:rPr sz="2400" spc="-5" dirty="0">
                <a:latin typeface="Times New Roman"/>
                <a:cs typeface="Times New Roman"/>
              </a:rPr>
              <a:t>на </a:t>
            </a:r>
            <a:r>
              <a:rPr sz="2400" spc="-25" dirty="0">
                <a:latin typeface="Times New Roman"/>
                <a:cs typeface="Times New Roman"/>
              </a:rPr>
              <a:t>глубину  пахотного </a:t>
            </a:r>
            <a:r>
              <a:rPr sz="2400" spc="-15" dirty="0">
                <a:latin typeface="Times New Roman"/>
                <a:cs typeface="Times New Roman"/>
              </a:rPr>
              <a:t>слоя </a:t>
            </a:r>
            <a:r>
              <a:rPr sz="2400" spc="-20" dirty="0">
                <a:latin typeface="Times New Roman"/>
                <a:cs typeface="Times New Roman"/>
              </a:rPr>
              <a:t>плугом </a:t>
            </a:r>
            <a:r>
              <a:rPr sz="2400" dirty="0">
                <a:latin typeface="Times New Roman"/>
                <a:cs typeface="Times New Roman"/>
              </a:rPr>
              <a:t>с  </a:t>
            </a:r>
            <a:r>
              <a:rPr sz="2400" spc="-20" dirty="0">
                <a:latin typeface="Times New Roman"/>
                <a:cs typeface="Times New Roman"/>
              </a:rPr>
              <a:t>предплужником.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blind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21408" y="1559560"/>
            <a:ext cx="5040312" cy="51370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1715" y="716026"/>
            <a:ext cx="760158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30" dirty="0">
                <a:latin typeface="Arial"/>
                <a:cs typeface="Arial"/>
              </a:rPr>
              <a:t>Культиватор </a:t>
            </a:r>
            <a:r>
              <a:rPr sz="2000" spc="5" dirty="0">
                <a:latin typeface="Arial"/>
                <a:cs typeface="Arial"/>
              </a:rPr>
              <a:t>со </a:t>
            </a:r>
            <a:r>
              <a:rPr sz="2000" spc="-25" dirty="0">
                <a:latin typeface="Arial"/>
                <a:cs typeface="Arial"/>
              </a:rPr>
              <a:t>стрельчатыми </a:t>
            </a:r>
            <a:r>
              <a:rPr sz="2000" spc="-5" dirty="0">
                <a:latin typeface="Arial"/>
                <a:cs typeface="Arial"/>
              </a:rPr>
              <a:t>лапами для </a:t>
            </a:r>
            <a:r>
              <a:rPr sz="2000" spc="-15" dirty="0">
                <a:latin typeface="Arial"/>
                <a:cs typeface="Arial"/>
              </a:rPr>
              <a:t>подрезания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сорняков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blind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2412" y="0"/>
            <a:ext cx="1905" cy="307975"/>
          </a:xfrm>
          <a:custGeom>
            <a:avLst/>
            <a:gdLst/>
            <a:ahLst/>
            <a:cxnLst/>
            <a:rect l="l" t="t" r="r" b="b"/>
            <a:pathLst>
              <a:path w="1904" h="307975">
                <a:moveTo>
                  <a:pt x="0" y="307975"/>
                </a:moveTo>
                <a:lnTo>
                  <a:pt x="1587" y="307975"/>
                </a:lnTo>
                <a:lnTo>
                  <a:pt x="1587" y="0"/>
                </a:lnTo>
                <a:lnTo>
                  <a:pt x="0" y="0"/>
                </a:lnTo>
                <a:lnTo>
                  <a:pt x="0" y="307975"/>
                </a:lnTo>
                <a:close/>
              </a:path>
            </a:pathLst>
          </a:custGeom>
          <a:solidFill>
            <a:srgbClr val="696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72562" y="0"/>
            <a:ext cx="12700" cy="307975"/>
          </a:xfrm>
          <a:custGeom>
            <a:avLst/>
            <a:gdLst/>
            <a:ahLst/>
            <a:cxnLst/>
            <a:rect l="l" t="t" r="r" b="b"/>
            <a:pathLst>
              <a:path w="12700" h="307975">
                <a:moveTo>
                  <a:pt x="0" y="307975"/>
                </a:moveTo>
                <a:lnTo>
                  <a:pt x="12700" y="307975"/>
                </a:lnTo>
                <a:lnTo>
                  <a:pt x="12700" y="0"/>
                </a:lnTo>
                <a:lnTo>
                  <a:pt x="0" y="0"/>
                </a:lnTo>
                <a:lnTo>
                  <a:pt x="0" y="307975"/>
                </a:lnTo>
                <a:close/>
              </a:path>
            </a:pathLst>
          </a:custGeom>
          <a:solidFill>
            <a:srgbClr val="696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2712" y="0"/>
            <a:ext cx="41275" cy="307975"/>
          </a:xfrm>
          <a:custGeom>
            <a:avLst/>
            <a:gdLst/>
            <a:ahLst/>
            <a:cxnLst/>
            <a:rect l="l" t="t" r="r" b="b"/>
            <a:pathLst>
              <a:path w="41275" h="307975">
                <a:moveTo>
                  <a:pt x="0" y="307975"/>
                </a:moveTo>
                <a:lnTo>
                  <a:pt x="41275" y="307975"/>
                </a:lnTo>
                <a:lnTo>
                  <a:pt x="41275" y="0"/>
                </a:lnTo>
                <a:lnTo>
                  <a:pt x="0" y="0"/>
                </a:lnTo>
                <a:lnTo>
                  <a:pt x="0" y="307975"/>
                </a:lnTo>
                <a:close/>
              </a:path>
            </a:pathLst>
          </a:custGeom>
          <a:solidFill>
            <a:srgbClr val="696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70962" y="0"/>
            <a:ext cx="5080" cy="307975"/>
          </a:xfrm>
          <a:custGeom>
            <a:avLst/>
            <a:gdLst/>
            <a:ahLst/>
            <a:cxnLst/>
            <a:rect l="l" t="t" r="r" b="b"/>
            <a:pathLst>
              <a:path w="5079" h="307975">
                <a:moveTo>
                  <a:pt x="0" y="307975"/>
                </a:moveTo>
                <a:lnTo>
                  <a:pt x="4762" y="307975"/>
                </a:lnTo>
                <a:lnTo>
                  <a:pt x="4762" y="0"/>
                </a:lnTo>
                <a:lnTo>
                  <a:pt x="0" y="0"/>
                </a:lnTo>
                <a:lnTo>
                  <a:pt x="0" y="307975"/>
                </a:lnTo>
                <a:close/>
              </a:path>
            </a:pathLst>
          </a:custGeom>
          <a:solidFill>
            <a:srgbClr val="696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42412" y="307975"/>
            <a:ext cx="1905" cy="92075"/>
          </a:xfrm>
          <a:custGeom>
            <a:avLst/>
            <a:gdLst/>
            <a:ahLst/>
            <a:cxnLst/>
            <a:rect l="l" t="t" r="r" b="b"/>
            <a:pathLst>
              <a:path w="1904" h="92075">
                <a:moveTo>
                  <a:pt x="0" y="92075"/>
                </a:moveTo>
                <a:lnTo>
                  <a:pt x="1587" y="92075"/>
                </a:lnTo>
                <a:lnTo>
                  <a:pt x="1587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72562" y="307975"/>
            <a:ext cx="12700" cy="92075"/>
          </a:xfrm>
          <a:custGeom>
            <a:avLst/>
            <a:gdLst/>
            <a:ahLst/>
            <a:cxnLst/>
            <a:rect l="l" t="t" r="r" b="b"/>
            <a:pathLst>
              <a:path w="12700" h="92075">
                <a:moveTo>
                  <a:pt x="0" y="92075"/>
                </a:moveTo>
                <a:lnTo>
                  <a:pt x="12700" y="92075"/>
                </a:lnTo>
                <a:lnTo>
                  <a:pt x="127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02712" y="307975"/>
            <a:ext cx="41275" cy="92075"/>
          </a:xfrm>
          <a:custGeom>
            <a:avLst/>
            <a:gdLst/>
            <a:ahLst/>
            <a:cxnLst/>
            <a:rect l="l" t="t" r="r" b="b"/>
            <a:pathLst>
              <a:path w="41275" h="92075">
                <a:moveTo>
                  <a:pt x="0" y="92075"/>
                </a:moveTo>
                <a:lnTo>
                  <a:pt x="41275" y="92075"/>
                </a:lnTo>
                <a:lnTo>
                  <a:pt x="41275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73343" y="307975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131762"/>
                </a:moveTo>
                <a:lnTo>
                  <a:pt x="0" y="0"/>
                </a:lnTo>
                <a:lnTo>
                  <a:pt x="0" y="131762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07975"/>
            <a:ext cx="8915400" cy="92075"/>
          </a:xfrm>
          <a:custGeom>
            <a:avLst/>
            <a:gdLst/>
            <a:ahLst/>
            <a:cxnLst/>
            <a:rect l="l" t="t" r="r" b="b"/>
            <a:pathLst>
              <a:path w="8915400" h="92075">
                <a:moveTo>
                  <a:pt x="0" y="92075"/>
                </a:moveTo>
                <a:lnTo>
                  <a:pt x="8915400" y="92075"/>
                </a:lnTo>
                <a:lnTo>
                  <a:pt x="89154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42412" y="360362"/>
            <a:ext cx="1905" cy="79375"/>
          </a:xfrm>
          <a:custGeom>
            <a:avLst/>
            <a:gdLst/>
            <a:ahLst/>
            <a:cxnLst/>
            <a:rect l="l" t="t" r="r" b="b"/>
            <a:pathLst>
              <a:path w="1904" h="79375">
                <a:moveTo>
                  <a:pt x="0" y="79375"/>
                </a:moveTo>
                <a:lnTo>
                  <a:pt x="1587" y="79375"/>
                </a:lnTo>
                <a:lnTo>
                  <a:pt x="1587" y="0"/>
                </a:lnTo>
                <a:lnTo>
                  <a:pt x="0" y="0"/>
                </a:lnTo>
                <a:lnTo>
                  <a:pt x="0" y="79375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72562" y="360362"/>
            <a:ext cx="12700" cy="79375"/>
          </a:xfrm>
          <a:custGeom>
            <a:avLst/>
            <a:gdLst/>
            <a:ahLst/>
            <a:cxnLst/>
            <a:rect l="l" t="t" r="r" b="b"/>
            <a:pathLst>
              <a:path w="12700" h="79375">
                <a:moveTo>
                  <a:pt x="0" y="79375"/>
                </a:moveTo>
                <a:lnTo>
                  <a:pt x="12700" y="79375"/>
                </a:lnTo>
                <a:lnTo>
                  <a:pt x="12700" y="0"/>
                </a:lnTo>
                <a:lnTo>
                  <a:pt x="0" y="0"/>
                </a:lnTo>
                <a:lnTo>
                  <a:pt x="0" y="79375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02712" y="360362"/>
            <a:ext cx="41275" cy="79375"/>
          </a:xfrm>
          <a:custGeom>
            <a:avLst/>
            <a:gdLst/>
            <a:ahLst/>
            <a:cxnLst/>
            <a:rect l="l" t="t" r="r" b="b"/>
            <a:pathLst>
              <a:path w="41275" h="79375">
                <a:moveTo>
                  <a:pt x="0" y="79375"/>
                </a:moveTo>
                <a:lnTo>
                  <a:pt x="41275" y="79375"/>
                </a:lnTo>
                <a:lnTo>
                  <a:pt x="41275" y="0"/>
                </a:lnTo>
                <a:lnTo>
                  <a:pt x="0" y="0"/>
                </a:lnTo>
                <a:lnTo>
                  <a:pt x="0" y="79375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10200" y="360362"/>
            <a:ext cx="3505200" cy="79375"/>
          </a:xfrm>
          <a:custGeom>
            <a:avLst/>
            <a:gdLst/>
            <a:ahLst/>
            <a:cxnLst/>
            <a:rect l="l" t="t" r="r" b="b"/>
            <a:pathLst>
              <a:path w="3505200" h="79375">
                <a:moveTo>
                  <a:pt x="0" y="79375"/>
                </a:moveTo>
                <a:lnTo>
                  <a:pt x="3505200" y="79375"/>
                </a:lnTo>
                <a:lnTo>
                  <a:pt x="3505200" y="0"/>
                </a:lnTo>
                <a:lnTo>
                  <a:pt x="0" y="0"/>
                </a:lnTo>
                <a:lnTo>
                  <a:pt x="0" y="79375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42412" y="439737"/>
            <a:ext cx="1905" cy="180975"/>
          </a:xfrm>
          <a:custGeom>
            <a:avLst/>
            <a:gdLst/>
            <a:ahLst/>
            <a:cxnLst/>
            <a:rect l="l" t="t" r="r" b="b"/>
            <a:pathLst>
              <a:path w="1904" h="180975">
                <a:moveTo>
                  <a:pt x="0" y="180975"/>
                </a:moveTo>
                <a:lnTo>
                  <a:pt x="1587" y="180975"/>
                </a:lnTo>
                <a:lnTo>
                  <a:pt x="1587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CB08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072562" y="439737"/>
            <a:ext cx="12700" cy="180975"/>
          </a:xfrm>
          <a:custGeom>
            <a:avLst/>
            <a:gdLst/>
            <a:ahLst/>
            <a:cxnLst/>
            <a:rect l="l" t="t" r="r" b="b"/>
            <a:pathLst>
              <a:path w="12700" h="180975">
                <a:moveTo>
                  <a:pt x="0" y="180975"/>
                </a:moveTo>
                <a:lnTo>
                  <a:pt x="12700" y="180975"/>
                </a:lnTo>
                <a:lnTo>
                  <a:pt x="127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CB08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02712" y="439737"/>
            <a:ext cx="41275" cy="180975"/>
          </a:xfrm>
          <a:custGeom>
            <a:avLst/>
            <a:gdLst/>
            <a:ahLst/>
            <a:cxnLst/>
            <a:rect l="l" t="t" r="r" b="b"/>
            <a:pathLst>
              <a:path w="41275" h="180975">
                <a:moveTo>
                  <a:pt x="0" y="180975"/>
                </a:moveTo>
                <a:lnTo>
                  <a:pt x="41275" y="180975"/>
                </a:lnTo>
                <a:lnTo>
                  <a:pt x="41275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CB08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10200" y="439737"/>
            <a:ext cx="3565525" cy="180975"/>
          </a:xfrm>
          <a:custGeom>
            <a:avLst/>
            <a:gdLst/>
            <a:ahLst/>
            <a:cxnLst/>
            <a:rect l="l" t="t" r="r" b="b"/>
            <a:pathLst>
              <a:path w="3565525" h="180975">
                <a:moveTo>
                  <a:pt x="0" y="180975"/>
                </a:moveTo>
                <a:lnTo>
                  <a:pt x="3565525" y="180975"/>
                </a:lnTo>
                <a:lnTo>
                  <a:pt x="3565525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CB08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07025" y="511175"/>
            <a:ext cx="3063875" cy="0"/>
          </a:xfrm>
          <a:custGeom>
            <a:avLst/>
            <a:gdLst/>
            <a:ahLst/>
            <a:cxnLst/>
            <a:rect l="l" t="t" r="r" b="b"/>
            <a:pathLst>
              <a:path w="3063875">
                <a:moveTo>
                  <a:pt x="0" y="0"/>
                </a:moveTo>
                <a:lnTo>
                  <a:pt x="3063875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73937" y="607218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029700" y="0"/>
            <a:ext cx="0" cy="621030"/>
          </a:xfrm>
          <a:custGeom>
            <a:avLst/>
            <a:gdLst/>
            <a:ahLst/>
            <a:cxnLst/>
            <a:rect l="l" t="t" r="r" b="b"/>
            <a:pathLst>
              <a:path h="621030">
                <a:moveTo>
                  <a:pt x="0" y="0"/>
                </a:moveTo>
                <a:lnTo>
                  <a:pt x="0" y="620712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943181" y="0"/>
            <a:ext cx="0" cy="586105"/>
          </a:xfrm>
          <a:custGeom>
            <a:avLst/>
            <a:gdLst/>
            <a:ahLst/>
            <a:cxnLst/>
            <a:rect l="l" t="t" r="r" b="b"/>
            <a:pathLst>
              <a:path h="586105">
                <a:moveTo>
                  <a:pt x="0" y="0"/>
                </a:moveTo>
                <a:lnTo>
                  <a:pt x="0" y="585787"/>
                </a:lnTo>
              </a:path>
            </a:pathLst>
          </a:custGeom>
          <a:ln w="5556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78093" y="0"/>
            <a:ext cx="0" cy="586105"/>
          </a:xfrm>
          <a:custGeom>
            <a:avLst/>
            <a:gdLst/>
            <a:ahLst/>
            <a:cxnLst/>
            <a:rect l="l" t="t" r="r" b="b"/>
            <a:pathLst>
              <a:path h="586105">
                <a:moveTo>
                  <a:pt x="0" y="0"/>
                </a:moveTo>
                <a:lnTo>
                  <a:pt x="0" y="585787"/>
                </a:lnTo>
              </a:path>
            </a:pathLst>
          </a:custGeom>
          <a:ln w="793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58127" y="2010854"/>
            <a:ext cx="8157209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39751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Если </a:t>
            </a:r>
            <a:r>
              <a:rPr sz="2400" spc="-10" dirty="0">
                <a:latin typeface="Times New Roman"/>
                <a:cs typeface="Times New Roman"/>
              </a:rPr>
              <a:t>преобладает </a:t>
            </a:r>
            <a:r>
              <a:rPr sz="2400" i="1" spc="-15" dirty="0">
                <a:latin typeface="Times New Roman"/>
                <a:cs typeface="Times New Roman"/>
              </a:rPr>
              <a:t>корневищный </a:t>
            </a:r>
            <a:r>
              <a:rPr sz="2400" i="1" spc="-5" dirty="0">
                <a:latin typeface="Times New Roman"/>
                <a:cs typeface="Times New Roman"/>
              </a:rPr>
              <a:t>тип </a:t>
            </a:r>
            <a:r>
              <a:rPr sz="2400" i="1" spc="-10" dirty="0">
                <a:latin typeface="Times New Roman"/>
                <a:cs typeface="Times New Roman"/>
              </a:rPr>
              <a:t>засорения </a:t>
            </a:r>
            <a:r>
              <a:rPr sz="2400" spc="-5" dirty="0">
                <a:latin typeface="Times New Roman"/>
                <a:cs typeface="Times New Roman"/>
              </a:rPr>
              <a:t>(пырей):  Засорение </a:t>
            </a:r>
            <a:r>
              <a:rPr sz="2400" spc="-25" dirty="0">
                <a:latin typeface="Times New Roman"/>
                <a:cs typeface="Times New Roman"/>
              </a:rPr>
              <a:t>происходит </a:t>
            </a:r>
            <a:r>
              <a:rPr sz="2400" dirty="0">
                <a:latin typeface="Times New Roman"/>
                <a:cs typeface="Times New Roman"/>
              </a:rPr>
              <a:t>с </a:t>
            </a:r>
            <a:r>
              <a:rPr sz="2400" spc="-10" dirty="0">
                <a:latin typeface="Times New Roman"/>
                <a:cs typeface="Times New Roman"/>
              </a:rPr>
              <a:t>помощью подземных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стеблей,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20" dirty="0">
                <a:latin typeface="Times New Roman"/>
                <a:cs typeface="Times New Roman"/>
              </a:rPr>
              <a:t>корневищ. </a:t>
            </a:r>
            <a:r>
              <a:rPr sz="2400" spc="-25" dirty="0">
                <a:latin typeface="Times New Roman"/>
                <a:cs typeface="Times New Roman"/>
              </a:rPr>
              <a:t>Корни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5" dirty="0">
                <a:latin typeface="Times New Roman"/>
                <a:cs typeface="Times New Roman"/>
              </a:rPr>
              <a:t>основном </a:t>
            </a:r>
            <a:r>
              <a:rPr sz="2400" spc="-15" dirty="0">
                <a:latin typeface="Times New Roman"/>
                <a:cs typeface="Times New Roman"/>
              </a:rPr>
              <a:t>расположены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30" dirty="0">
                <a:latin typeface="Times New Roman"/>
                <a:cs typeface="Times New Roman"/>
              </a:rPr>
              <a:t>пахотном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слое.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420052" y="648779"/>
            <a:ext cx="7465059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31165" algn="just">
              <a:lnSpc>
                <a:spcPct val="100000"/>
              </a:lnSpc>
              <a:spcBef>
                <a:spcPts val="100"/>
              </a:spcBef>
            </a:pPr>
            <a:r>
              <a:rPr b="1" spc="-30" dirty="0">
                <a:latin typeface="Times New Roman"/>
                <a:cs typeface="Times New Roman"/>
              </a:rPr>
              <a:t>Метод </a:t>
            </a:r>
            <a:r>
              <a:rPr b="1" spc="-25" dirty="0">
                <a:latin typeface="Times New Roman"/>
                <a:cs typeface="Times New Roman"/>
              </a:rPr>
              <a:t>удушения </a:t>
            </a:r>
            <a:r>
              <a:rPr dirty="0"/>
              <a:t>– </a:t>
            </a:r>
            <a:r>
              <a:rPr spc="-25" dirty="0"/>
              <a:t>измельчение орудиями </a:t>
            </a:r>
            <a:r>
              <a:rPr spc="-10" dirty="0"/>
              <a:t>обработки  подземных </a:t>
            </a:r>
            <a:r>
              <a:rPr spc="-5" dirty="0"/>
              <a:t>органов </a:t>
            </a:r>
            <a:r>
              <a:rPr spc="-15" dirty="0"/>
              <a:t>многолетних </a:t>
            </a:r>
            <a:r>
              <a:rPr spc="-20" dirty="0"/>
              <a:t>сорняков </a:t>
            </a:r>
            <a:r>
              <a:rPr dirty="0"/>
              <a:t>и </a:t>
            </a:r>
            <a:r>
              <a:rPr spc="-5" dirty="0"/>
              <a:t>их </a:t>
            </a:r>
            <a:r>
              <a:rPr spc="-20" dirty="0"/>
              <a:t>корневой  </a:t>
            </a:r>
            <a:r>
              <a:rPr spc="-5" dirty="0"/>
              <a:t>системы </a:t>
            </a:r>
            <a:r>
              <a:rPr dirty="0"/>
              <a:t>с последующей </a:t>
            </a:r>
            <a:r>
              <a:rPr spc="-25" dirty="0"/>
              <a:t>запашкой </a:t>
            </a:r>
            <a:r>
              <a:rPr spc="-20" dirty="0"/>
              <a:t>отрезков </a:t>
            </a:r>
            <a:r>
              <a:rPr dirty="0"/>
              <a:t>в</a:t>
            </a:r>
            <a:r>
              <a:rPr spc="30" dirty="0"/>
              <a:t> </a:t>
            </a:r>
            <a:r>
              <a:rPr spc="-65" dirty="0"/>
              <a:t>почву.</a:t>
            </a:r>
          </a:p>
        </p:txBody>
      </p:sp>
      <p:sp>
        <p:nvSpPr>
          <p:cNvPr id="26" name="object 26"/>
          <p:cNvSpPr/>
          <p:nvPr/>
        </p:nvSpPr>
        <p:spPr>
          <a:xfrm>
            <a:off x="5314188" y="3235464"/>
            <a:ext cx="3829812" cy="3180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15825" y="3436200"/>
            <a:ext cx="3455949" cy="25923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65" y="3434778"/>
            <a:ext cx="5403845" cy="26161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blind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04558" y="3784472"/>
            <a:ext cx="111061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После  </a:t>
            </a:r>
            <a:r>
              <a:rPr sz="1600" spc="-10" dirty="0">
                <a:latin typeface="Arial"/>
                <a:cs typeface="Arial"/>
              </a:rPr>
              <a:t>проростков  про</a:t>
            </a:r>
            <a:r>
              <a:rPr sz="1600" spc="-15" dirty="0">
                <a:latin typeface="Arial"/>
                <a:cs typeface="Arial"/>
              </a:rPr>
              <a:t>в</a:t>
            </a:r>
            <a:r>
              <a:rPr sz="1600" spc="-45" dirty="0">
                <a:latin typeface="Arial"/>
                <a:cs typeface="Arial"/>
              </a:rPr>
              <a:t>о</a:t>
            </a:r>
            <a:r>
              <a:rPr sz="1600" spc="-5" dirty="0">
                <a:latin typeface="Arial"/>
                <a:cs typeface="Arial"/>
              </a:rPr>
              <a:t>д</a:t>
            </a:r>
            <a:r>
              <a:rPr sz="1600" spc="-10" dirty="0">
                <a:latin typeface="Arial"/>
                <a:cs typeface="Arial"/>
              </a:rPr>
              <a:t>и</a:t>
            </a:r>
            <a:r>
              <a:rPr sz="1600" spc="-20" dirty="0">
                <a:latin typeface="Arial"/>
                <a:cs typeface="Arial"/>
              </a:rPr>
              <a:t>т</a:t>
            </a:r>
            <a:r>
              <a:rPr sz="1600" dirty="0">
                <a:latin typeface="Arial"/>
                <a:cs typeface="Arial"/>
              </a:rPr>
              <a:t>с</a:t>
            </a:r>
            <a:r>
              <a:rPr sz="1600" spc="-5" dirty="0">
                <a:latin typeface="Arial"/>
                <a:cs typeface="Arial"/>
              </a:rPr>
              <a:t>я  вспашка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23212" y="3784472"/>
            <a:ext cx="109918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0485" algn="r">
              <a:lnSpc>
                <a:spcPct val="100000"/>
              </a:lnSpc>
              <a:spcBef>
                <a:spcPts val="95"/>
              </a:spcBef>
              <a:tabLst>
                <a:tab pos="982980" algn="l"/>
              </a:tabLst>
            </a:pPr>
            <a:r>
              <a:rPr sz="1600" spc="-10" dirty="0">
                <a:latin typeface="Arial"/>
                <a:cs typeface="Arial"/>
              </a:rPr>
              <a:t>поя</a:t>
            </a:r>
            <a:r>
              <a:rPr sz="1600" spc="-40" dirty="0">
                <a:latin typeface="Arial"/>
                <a:cs typeface="Arial"/>
              </a:rPr>
              <a:t>в</a:t>
            </a:r>
            <a:r>
              <a:rPr sz="1600" spc="-5" dirty="0">
                <a:latin typeface="Arial"/>
                <a:cs typeface="Arial"/>
              </a:rPr>
              <a:t>л</a:t>
            </a:r>
            <a:r>
              <a:rPr sz="1600" spc="-10" dirty="0">
                <a:latin typeface="Arial"/>
                <a:cs typeface="Arial"/>
              </a:rPr>
              <a:t>е</a:t>
            </a:r>
            <a:r>
              <a:rPr sz="1600" dirty="0">
                <a:latin typeface="Arial"/>
                <a:cs typeface="Arial"/>
              </a:rPr>
              <a:t>н</a:t>
            </a:r>
            <a:r>
              <a:rPr sz="1600" spc="-10" dirty="0">
                <a:latin typeface="Arial"/>
                <a:cs typeface="Arial"/>
              </a:rPr>
              <a:t>и</a:t>
            </a:r>
            <a:r>
              <a:rPr sz="1600" spc="-5" dirty="0">
                <a:latin typeface="Arial"/>
                <a:cs typeface="Arial"/>
              </a:rPr>
              <a:t>я  </a:t>
            </a:r>
            <a:r>
              <a:rPr sz="1600" dirty="0">
                <a:latin typeface="Arial"/>
                <a:cs typeface="Arial"/>
              </a:rPr>
              <a:t>(</a:t>
            </a:r>
            <a:r>
              <a:rPr sz="1600" spc="-5" dirty="0">
                <a:latin typeface="Arial"/>
                <a:cs typeface="Arial"/>
              </a:rPr>
              <a:t>ш</a:t>
            </a:r>
            <a:r>
              <a:rPr sz="1600" spc="-10" dirty="0">
                <a:latin typeface="Arial"/>
                <a:cs typeface="Arial"/>
              </a:rPr>
              <a:t>и</a:t>
            </a:r>
            <a:r>
              <a:rPr sz="1600" spc="-5" dirty="0">
                <a:latin typeface="Arial"/>
                <a:cs typeface="Arial"/>
              </a:rPr>
              <a:t>л</a:t>
            </a:r>
            <a:r>
              <a:rPr sz="1600" spc="-10" dirty="0">
                <a:latin typeface="Arial"/>
                <a:cs typeface="Arial"/>
              </a:rPr>
              <a:t>е</a:t>
            </a:r>
            <a:r>
              <a:rPr sz="1600" dirty="0">
                <a:latin typeface="Arial"/>
                <a:cs typeface="Arial"/>
              </a:rPr>
              <a:t>ц</a:t>
            </a:r>
            <a:r>
              <a:rPr sz="1600" spc="-5" dirty="0">
                <a:latin typeface="Arial"/>
                <a:cs typeface="Arial"/>
              </a:rPr>
              <a:t>)  </a:t>
            </a:r>
            <a:r>
              <a:rPr sz="1600" spc="-35" dirty="0">
                <a:latin typeface="Arial"/>
                <a:cs typeface="Arial"/>
              </a:rPr>
              <a:t>г</a:t>
            </a:r>
            <a:r>
              <a:rPr sz="1600" spc="-5" dirty="0">
                <a:latin typeface="Arial"/>
                <a:cs typeface="Arial"/>
              </a:rPr>
              <a:t>л</a:t>
            </a:r>
            <a:r>
              <a:rPr sz="1600" dirty="0">
                <a:latin typeface="Arial"/>
                <a:cs typeface="Arial"/>
              </a:rPr>
              <a:t>у</a:t>
            </a:r>
            <a:r>
              <a:rPr sz="1600" spc="-10" dirty="0">
                <a:latin typeface="Arial"/>
                <a:cs typeface="Arial"/>
              </a:rPr>
              <a:t>бо</a:t>
            </a:r>
            <a:r>
              <a:rPr sz="1600" spc="20" dirty="0">
                <a:latin typeface="Arial"/>
                <a:cs typeface="Arial"/>
              </a:rPr>
              <a:t>к</a:t>
            </a:r>
            <a:r>
              <a:rPr sz="1600" spc="-10" dirty="0">
                <a:latin typeface="Arial"/>
                <a:cs typeface="Arial"/>
              </a:rPr>
              <a:t>ая  п</a:t>
            </a:r>
            <a:r>
              <a:rPr sz="1600" spc="5" dirty="0">
                <a:latin typeface="Arial"/>
                <a:cs typeface="Arial"/>
              </a:rPr>
              <a:t>л</a:t>
            </a:r>
            <a:r>
              <a:rPr sz="1600" spc="-25" dirty="0">
                <a:latin typeface="Arial"/>
                <a:cs typeface="Arial"/>
              </a:rPr>
              <a:t>уг</a:t>
            </a:r>
            <a:r>
              <a:rPr sz="1600" spc="-10" dirty="0">
                <a:latin typeface="Arial"/>
                <a:cs typeface="Arial"/>
              </a:rPr>
              <a:t>о</a:t>
            </a:r>
            <a:r>
              <a:rPr sz="1600" spc="-5" dirty="0">
                <a:latin typeface="Arial"/>
                <a:cs typeface="Arial"/>
              </a:rPr>
              <a:t>м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5" dirty="0">
                <a:latin typeface="Arial"/>
                <a:cs typeface="Arial"/>
              </a:rPr>
              <a:t>с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04355" y="4759833"/>
            <a:ext cx="221805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предплужником.  </a:t>
            </a:r>
            <a:r>
              <a:rPr sz="1600" spc="-10" dirty="0">
                <a:latin typeface="Arial"/>
                <a:cs typeface="Arial"/>
              </a:rPr>
              <a:t>Запаханным </a:t>
            </a:r>
            <a:r>
              <a:rPr sz="1600" dirty="0">
                <a:latin typeface="Arial"/>
                <a:cs typeface="Arial"/>
              </a:rPr>
              <a:t>сорнякам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04152" y="5247500"/>
            <a:ext cx="140271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66725" algn="l"/>
              </a:tabLst>
            </a:pPr>
            <a:r>
              <a:rPr sz="1600" spc="-10" dirty="0">
                <a:latin typeface="Arial"/>
                <a:cs typeface="Arial"/>
              </a:rPr>
              <a:t>не	</a:t>
            </a:r>
            <a:r>
              <a:rPr sz="1600" spc="-30" dirty="0">
                <a:latin typeface="Arial"/>
                <a:cs typeface="Arial"/>
              </a:rPr>
              <a:t>хватает  </a:t>
            </a:r>
            <a:r>
              <a:rPr sz="1600" spc="-10" dirty="0">
                <a:latin typeface="Arial"/>
                <a:cs typeface="Arial"/>
              </a:rPr>
              <a:t>прорастание  о</a:t>
            </a:r>
            <a:r>
              <a:rPr sz="1600" spc="-5" dirty="0">
                <a:latin typeface="Arial"/>
                <a:cs typeface="Arial"/>
              </a:rPr>
              <a:t>г</a:t>
            </a:r>
            <a:r>
              <a:rPr sz="1600" spc="-10" dirty="0">
                <a:latin typeface="Arial"/>
                <a:cs typeface="Arial"/>
              </a:rPr>
              <a:t>ра</a:t>
            </a:r>
            <a:r>
              <a:rPr sz="1600" dirty="0">
                <a:latin typeface="Arial"/>
                <a:cs typeface="Arial"/>
              </a:rPr>
              <a:t>ни</a:t>
            </a:r>
            <a:r>
              <a:rPr sz="1600" spc="-10" dirty="0">
                <a:latin typeface="Arial"/>
                <a:cs typeface="Arial"/>
              </a:rPr>
              <a:t>че</a:t>
            </a:r>
            <a:r>
              <a:rPr sz="1600" dirty="0">
                <a:latin typeface="Arial"/>
                <a:cs typeface="Arial"/>
              </a:rPr>
              <a:t>н</a:t>
            </a:r>
            <a:r>
              <a:rPr sz="1600" spc="-15" dirty="0">
                <a:latin typeface="Arial"/>
                <a:cs typeface="Arial"/>
              </a:rPr>
              <a:t>н</a:t>
            </a:r>
            <a:r>
              <a:rPr sz="1600" spc="-10" dirty="0">
                <a:latin typeface="Arial"/>
                <a:cs typeface="Arial"/>
              </a:rPr>
              <a:t>о</a:t>
            </a:r>
            <a:r>
              <a:rPr sz="1600" spc="-40" dirty="0">
                <a:latin typeface="Arial"/>
                <a:cs typeface="Arial"/>
              </a:rPr>
              <a:t>г</a:t>
            </a:r>
            <a:r>
              <a:rPr sz="1600" spc="-5" dirty="0">
                <a:latin typeface="Arial"/>
                <a:cs typeface="Arial"/>
              </a:rPr>
              <a:t>о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06371" y="5247500"/>
            <a:ext cx="81597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0020" marR="5080" indent="-147955" algn="r">
              <a:lnSpc>
                <a:spcPct val="100000"/>
              </a:lnSpc>
              <a:spcBef>
                <a:spcPts val="95"/>
              </a:spcBef>
              <a:tabLst>
                <a:tab pos="575945" algn="l"/>
              </a:tabLst>
            </a:pPr>
            <a:r>
              <a:rPr sz="1600" dirty="0">
                <a:latin typeface="Arial"/>
                <a:cs typeface="Arial"/>
              </a:rPr>
              <a:t>с</a:t>
            </a:r>
            <a:r>
              <a:rPr sz="1600" spc="-10" dirty="0">
                <a:latin typeface="Arial"/>
                <a:cs typeface="Arial"/>
              </a:rPr>
              <a:t>и</a:t>
            </a:r>
            <a:r>
              <a:rPr sz="1600" spc="-5" dirty="0">
                <a:latin typeface="Arial"/>
                <a:cs typeface="Arial"/>
              </a:rPr>
              <a:t>л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15" dirty="0">
                <a:latin typeface="Arial"/>
                <a:cs typeface="Arial"/>
              </a:rPr>
              <a:t>на  </a:t>
            </a:r>
            <a:r>
              <a:rPr sz="1600" spc="-10" dirty="0">
                <a:latin typeface="Arial"/>
                <a:cs typeface="Arial"/>
              </a:rPr>
              <a:t>и</a:t>
            </a:r>
            <a:r>
              <a:rPr sz="1600" spc="0" dirty="0">
                <a:latin typeface="Arial"/>
                <a:cs typeface="Arial"/>
              </a:rPr>
              <a:t>з</a:t>
            </a:r>
            <a:r>
              <a:rPr sz="1600" dirty="0">
                <a:latin typeface="Arial"/>
                <a:cs typeface="Arial"/>
              </a:rPr>
              <a:t>-</a:t>
            </a:r>
            <a:r>
              <a:rPr sz="1600" spc="-5" dirty="0">
                <a:latin typeface="Arial"/>
                <a:cs typeface="Arial"/>
              </a:rPr>
              <a:t>за  з</a:t>
            </a:r>
            <a:r>
              <a:rPr sz="1600" spc="-10" dirty="0">
                <a:latin typeface="Arial"/>
                <a:cs typeface="Arial"/>
              </a:rPr>
              <a:t>апа</a:t>
            </a:r>
            <a:r>
              <a:rPr sz="1600" dirty="0">
                <a:latin typeface="Arial"/>
                <a:cs typeface="Arial"/>
              </a:rPr>
              <a:t>с</a:t>
            </a:r>
            <a:r>
              <a:rPr sz="1600" spc="-5" dirty="0">
                <a:latin typeface="Arial"/>
                <a:cs typeface="Arial"/>
              </a:rPr>
              <a:t>а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04152" y="5979019"/>
            <a:ext cx="22180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пластических</a:t>
            </a:r>
            <a:r>
              <a:rPr sz="1600" spc="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веществ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71104" y="6222857"/>
            <a:ext cx="8509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Arial"/>
                <a:cs typeface="Arial"/>
              </a:rPr>
              <a:t>отрезках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03948" y="6222857"/>
            <a:ext cx="107188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40690" algn="l"/>
              </a:tabLst>
            </a:pPr>
            <a:r>
              <a:rPr sz="1600" spc="-5" dirty="0">
                <a:latin typeface="Arial"/>
                <a:cs typeface="Arial"/>
              </a:rPr>
              <a:t>в	</a:t>
            </a:r>
            <a:r>
              <a:rPr sz="1600" spc="-15" dirty="0">
                <a:latin typeface="Arial"/>
                <a:cs typeface="Arial"/>
              </a:rPr>
              <a:t>м</a:t>
            </a:r>
            <a:r>
              <a:rPr sz="1600" spc="-10" dirty="0">
                <a:latin typeface="Arial"/>
                <a:cs typeface="Arial"/>
              </a:rPr>
              <a:t>а</a:t>
            </a:r>
            <a:r>
              <a:rPr sz="1600" spc="-5" dirty="0">
                <a:latin typeface="Arial"/>
                <a:cs typeface="Arial"/>
              </a:rPr>
              <a:t>лых  </a:t>
            </a:r>
            <a:r>
              <a:rPr sz="1600" spc="-10" dirty="0">
                <a:latin typeface="Arial"/>
                <a:cs typeface="Arial"/>
              </a:rPr>
              <a:t>корней.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4547" y="599046"/>
            <a:ext cx="2233585" cy="3282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93392" y="4969764"/>
            <a:ext cx="289560" cy="289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44484" y="4996040"/>
            <a:ext cx="183476" cy="1834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82483" y="5119115"/>
            <a:ext cx="291083" cy="2895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34527" y="5145252"/>
            <a:ext cx="183476" cy="1834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57883" y="5236464"/>
            <a:ext cx="289559" cy="2910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09776" y="5263108"/>
            <a:ext cx="183476" cy="1834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80815" y="3243072"/>
            <a:ext cx="289560" cy="2895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32568" y="3268840"/>
            <a:ext cx="183476" cy="1834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55847" y="3546347"/>
            <a:ext cx="289560" cy="2895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07613" y="3572471"/>
            <a:ext cx="183476" cy="1834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67455" y="957072"/>
            <a:ext cx="289560" cy="2895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18814" y="983119"/>
            <a:ext cx="183476" cy="1834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96055" y="812291"/>
            <a:ext cx="289560" cy="2895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47376" y="837971"/>
            <a:ext cx="183476" cy="18348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724655" y="665987"/>
            <a:ext cx="289560" cy="29107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775925" y="692835"/>
            <a:ext cx="183476" cy="1834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953255" y="812291"/>
            <a:ext cx="289560" cy="28956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004487" y="837971"/>
            <a:ext cx="183476" cy="18348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81855" y="957072"/>
            <a:ext cx="289560" cy="28956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233049" y="983119"/>
            <a:ext cx="183476" cy="1834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24655" y="972311"/>
            <a:ext cx="289560" cy="28956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75925" y="998791"/>
            <a:ext cx="183476" cy="18348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24655" y="1278636"/>
            <a:ext cx="289560" cy="29107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775925" y="1305331"/>
            <a:ext cx="183476" cy="1834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907535" y="2508504"/>
            <a:ext cx="3685032" cy="108966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49140" y="2414016"/>
            <a:ext cx="2694432" cy="13671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549140" y="3501720"/>
            <a:ext cx="2694432" cy="24579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975353" y="2550845"/>
            <a:ext cx="3547110" cy="951230"/>
          </a:xfrm>
          <a:custGeom>
            <a:avLst/>
            <a:gdLst/>
            <a:ahLst/>
            <a:cxnLst/>
            <a:rect l="l" t="t" r="r" b="b"/>
            <a:pathLst>
              <a:path w="3547109" h="951229">
                <a:moveTo>
                  <a:pt x="3388258" y="0"/>
                </a:moveTo>
                <a:lnTo>
                  <a:pt x="158496" y="0"/>
                </a:lnTo>
                <a:lnTo>
                  <a:pt x="108401" y="8079"/>
                </a:lnTo>
                <a:lnTo>
                  <a:pt x="64893" y="30578"/>
                </a:lnTo>
                <a:lnTo>
                  <a:pt x="30582" y="64887"/>
                </a:lnTo>
                <a:lnTo>
                  <a:pt x="8080" y="108396"/>
                </a:lnTo>
                <a:lnTo>
                  <a:pt x="0" y="158496"/>
                </a:lnTo>
                <a:lnTo>
                  <a:pt x="0" y="792480"/>
                </a:lnTo>
                <a:lnTo>
                  <a:pt x="8080" y="842574"/>
                </a:lnTo>
                <a:lnTo>
                  <a:pt x="30582" y="886082"/>
                </a:lnTo>
                <a:lnTo>
                  <a:pt x="64893" y="920393"/>
                </a:lnTo>
                <a:lnTo>
                  <a:pt x="108401" y="942895"/>
                </a:lnTo>
                <a:lnTo>
                  <a:pt x="158496" y="950976"/>
                </a:lnTo>
                <a:lnTo>
                  <a:pt x="3388258" y="950976"/>
                </a:lnTo>
                <a:lnTo>
                  <a:pt x="3438357" y="942895"/>
                </a:lnTo>
                <a:lnTo>
                  <a:pt x="3481866" y="920393"/>
                </a:lnTo>
                <a:lnTo>
                  <a:pt x="3516175" y="886082"/>
                </a:lnTo>
                <a:lnTo>
                  <a:pt x="3538674" y="842574"/>
                </a:lnTo>
                <a:lnTo>
                  <a:pt x="3546754" y="792480"/>
                </a:lnTo>
                <a:lnTo>
                  <a:pt x="3546754" y="158496"/>
                </a:lnTo>
                <a:lnTo>
                  <a:pt x="3538674" y="108396"/>
                </a:lnTo>
                <a:lnTo>
                  <a:pt x="3516175" y="64887"/>
                </a:lnTo>
                <a:lnTo>
                  <a:pt x="3481866" y="30578"/>
                </a:lnTo>
                <a:lnTo>
                  <a:pt x="3438357" y="8079"/>
                </a:lnTo>
                <a:lnTo>
                  <a:pt x="3388258" y="0"/>
                </a:lnTo>
                <a:close/>
              </a:path>
            </a:pathLst>
          </a:custGeom>
          <a:solidFill>
            <a:srgbClr val="CEB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975353" y="2550845"/>
            <a:ext cx="3547110" cy="951230"/>
          </a:xfrm>
          <a:custGeom>
            <a:avLst/>
            <a:gdLst/>
            <a:ahLst/>
            <a:cxnLst/>
            <a:rect l="l" t="t" r="r" b="b"/>
            <a:pathLst>
              <a:path w="3547109" h="951229">
                <a:moveTo>
                  <a:pt x="0" y="158496"/>
                </a:moveTo>
                <a:lnTo>
                  <a:pt x="8080" y="108396"/>
                </a:lnTo>
                <a:lnTo>
                  <a:pt x="30582" y="64887"/>
                </a:lnTo>
                <a:lnTo>
                  <a:pt x="64893" y="30578"/>
                </a:lnTo>
                <a:lnTo>
                  <a:pt x="108401" y="8079"/>
                </a:lnTo>
                <a:lnTo>
                  <a:pt x="158496" y="0"/>
                </a:lnTo>
                <a:lnTo>
                  <a:pt x="3388258" y="0"/>
                </a:lnTo>
                <a:lnTo>
                  <a:pt x="3438357" y="8079"/>
                </a:lnTo>
                <a:lnTo>
                  <a:pt x="3481866" y="30578"/>
                </a:lnTo>
                <a:lnTo>
                  <a:pt x="3516175" y="64887"/>
                </a:lnTo>
                <a:lnTo>
                  <a:pt x="3538674" y="108396"/>
                </a:lnTo>
                <a:lnTo>
                  <a:pt x="3546754" y="158496"/>
                </a:lnTo>
                <a:lnTo>
                  <a:pt x="3546754" y="792480"/>
                </a:lnTo>
                <a:lnTo>
                  <a:pt x="3538674" y="842574"/>
                </a:lnTo>
                <a:lnTo>
                  <a:pt x="3516175" y="886082"/>
                </a:lnTo>
                <a:lnTo>
                  <a:pt x="3481866" y="920393"/>
                </a:lnTo>
                <a:lnTo>
                  <a:pt x="3438357" y="942895"/>
                </a:lnTo>
                <a:lnTo>
                  <a:pt x="3388258" y="950976"/>
                </a:lnTo>
                <a:lnTo>
                  <a:pt x="158496" y="950976"/>
                </a:lnTo>
                <a:lnTo>
                  <a:pt x="108401" y="942895"/>
                </a:lnTo>
                <a:lnTo>
                  <a:pt x="64893" y="920393"/>
                </a:lnTo>
                <a:lnTo>
                  <a:pt x="30582" y="886082"/>
                </a:lnTo>
                <a:lnTo>
                  <a:pt x="8080" y="842574"/>
                </a:lnTo>
                <a:lnTo>
                  <a:pt x="0" y="792480"/>
                </a:lnTo>
                <a:lnTo>
                  <a:pt x="0" y="158496"/>
                </a:lnTo>
                <a:close/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755392" y="1520952"/>
            <a:ext cx="1783080" cy="178308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823260" y="1563344"/>
            <a:ext cx="1644307" cy="164419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823260" y="1563344"/>
            <a:ext cx="1644650" cy="1644650"/>
          </a:xfrm>
          <a:custGeom>
            <a:avLst/>
            <a:gdLst/>
            <a:ahLst/>
            <a:cxnLst/>
            <a:rect l="l" t="t" r="r" b="b"/>
            <a:pathLst>
              <a:path w="1644650" h="1644650">
                <a:moveTo>
                  <a:pt x="0" y="822096"/>
                </a:moveTo>
                <a:lnTo>
                  <a:pt x="1395" y="773792"/>
                </a:lnTo>
                <a:lnTo>
                  <a:pt x="5531" y="726223"/>
                </a:lnTo>
                <a:lnTo>
                  <a:pt x="12329" y="679466"/>
                </a:lnTo>
                <a:lnTo>
                  <a:pt x="21713" y="633599"/>
                </a:lnTo>
                <a:lnTo>
                  <a:pt x="33605" y="588697"/>
                </a:lnTo>
                <a:lnTo>
                  <a:pt x="47929" y="544839"/>
                </a:lnTo>
                <a:lnTo>
                  <a:pt x="64607" y="502102"/>
                </a:lnTo>
                <a:lnTo>
                  <a:pt x="83563" y="460561"/>
                </a:lnTo>
                <a:lnTo>
                  <a:pt x="104718" y="420296"/>
                </a:lnTo>
                <a:lnTo>
                  <a:pt x="127997" y="381383"/>
                </a:lnTo>
                <a:lnTo>
                  <a:pt x="153322" y="343898"/>
                </a:lnTo>
                <a:lnTo>
                  <a:pt x="180615" y="307919"/>
                </a:lnTo>
                <a:lnTo>
                  <a:pt x="209800" y="273524"/>
                </a:lnTo>
                <a:lnTo>
                  <a:pt x="240799" y="240788"/>
                </a:lnTo>
                <a:lnTo>
                  <a:pt x="273537" y="209790"/>
                </a:lnTo>
                <a:lnTo>
                  <a:pt x="307934" y="180607"/>
                </a:lnTo>
                <a:lnTo>
                  <a:pt x="343915" y="153315"/>
                </a:lnTo>
                <a:lnTo>
                  <a:pt x="381402" y="127992"/>
                </a:lnTo>
                <a:lnTo>
                  <a:pt x="420318" y="104714"/>
                </a:lnTo>
                <a:lnTo>
                  <a:pt x="460586" y="83559"/>
                </a:lnTo>
                <a:lnTo>
                  <a:pt x="502128" y="64605"/>
                </a:lnTo>
                <a:lnTo>
                  <a:pt x="544869" y="47927"/>
                </a:lnTo>
                <a:lnTo>
                  <a:pt x="588730" y="33604"/>
                </a:lnTo>
                <a:lnTo>
                  <a:pt x="633635" y="21712"/>
                </a:lnTo>
                <a:lnTo>
                  <a:pt x="679506" y="12328"/>
                </a:lnTo>
                <a:lnTo>
                  <a:pt x="726266" y="5530"/>
                </a:lnTo>
                <a:lnTo>
                  <a:pt x="773839" y="1395"/>
                </a:lnTo>
                <a:lnTo>
                  <a:pt x="822147" y="0"/>
                </a:lnTo>
                <a:lnTo>
                  <a:pt x="870455" y="1395"/>
                </a:lnTo>
                <a:lnTo>
                  <a:pt x="918027" y="5530"/>
                </a:lnTo>
                <a:lnTo>
                  <a:pt x="964788" y="12328"/>
                </a:lnTo>
                <a:lnTo>
                  <a:pt x="1010659" y="21712"/>
                </a:lnTo>
                <a:lnTo>
                  <a:pt x="1055564" y="33604"/>
                </a:lnTo>
                <a:lnTo>
                  <a:pt x="1099426" y="47927"/>
                </a:lnTo>
                <a:lnTo>
                  <a:pt x="1142167" y="64605"/>
                </a:lnTo>
                <a:lnTo>
                  <a:pt x="1183710" y="83559"/>
                </a:lnTo>
                <a:lnTo>
                  <a:pt x="1223979" y="104714"/>
                </a:lnTo>
                <a:lnTo>
                  <a:pt x="1262895" y="127992"/>
                </a:lnTo>
                <a:lnTo>
                  <a:pt x="1300383" y="153315"/>
                </a:lnTo>
                <a:lnTo>
                  <a:pt x="1336364" y="180607"/>
                </a:lnTo>
                <a:lnTo>
                  <a:pt x="1370763" y="209790"/>
                </a:lnTo>
                <a:lnTo>
                  <a:pt x="1403500" y="240788"/>
                </a:lnTo>
                <a:lnTo>
                  <a:pt x="1434501" y="273524"/>
                </a:lnTo>
                <a:lnTo>
                  <a:pt x="1463686" y="307919"/>
                </a:lnTo>
                <a:lnTo>
                  <a:pt x="1490980" y="343898"/>
                </a:lnTo>
                <a:lnTo>
                  <a:pt x="1516305" y="381383"/>
                </a:lnTo>
                <a:lnTo>
                  <a:pt x="1539585" y="420296"/>
                </a:lnTo>
                <a:lnTo>
                  <a:pt x="1560741" y="460561"/>
                </a:lnTo>
                <a:lnTo>
                  <a:pt x="1579697" y="502102"/>
                </a:lnTo>
                <a:lnTo>
                  <a:pt x="1596375" y="544839"/>
                </a:lnTo>
                <a:lnTo>
                  <a:pt x="1610700" y="588697"/>
                </a:lnTo>
                <a:lnTo>
                  <a:pt x="1622593" y="633599"/>
                </a:lnTo>
                <a:lnTo>
                  <a:pt x="1631977" y="679466"/>
                </a:lnTo>
                <a:lnTo>
                  <a:pt x="1638775" y="726223"/>
                </a:lnTo>
                <a:lnTo>
                  <a:pt x="1642911" y="773792"/>
                </a:lnTo>
                <a:lnTo>
                  <a:pt x="1644307" y="822096"/>
                </a:lnTo>
                <a:lnTo>
                  <a:pt x="1642911" y="870400"/>
                </a:lnTo>
                <a:lnTo>
                  <a:pt x="1638775" y="917969"/>
                </a:lnTo>
                <a:lnTo>
                  <a:pt x="1631977" y="964725"/>
                </a:lnTo>
                <a:lnTo>
                  <a:pt x="1622593" y="1010593"/>
                </a:lnTo>
                <a:lnTo>
                  <a:pt x="1610700" y="1055495"/>
                </a:lnTo>
                <a:lnTo>
                  <a:pt x="1596375" y="1099353"/>
                </a:lnTo>
                <a:lnTo>
                  <a:pt x="1579697" y="1142090"/>
                </a:lnTo>
                <a:lnTo>
                  <a:pt x="1560741" y="1183630"/>
                </a:lnTo>
                <a:lnTo>
                  <a:pt x="1539585" y="1223896"/>
                </a:lnTo>
                <a:lnTo>
                  <a:pt x="1516305" y="1262809"/>
                </a:lnTo>
                <a:lnTo>
                  <a:pt x="1490980" y="1300294"/>
                </a:lnTo>
                <a:lnTo>
                  <a:pt x="1463686" y="1336273"/>
                </a:lnTo>
                <a:lnTo>
                  <a:pt x="1434501" y="1370668"/>
                </a:lnTo>
                <a:lnTo>
                  <a:pt x="1403500" y="1403403"/>
                </a:lnTo>
                <a:lnTo>
                  <a:pt x="1370763" y="1434401"/>
                </a:lnTo>
                <a:lnTo>
                  <a:pt x="1336364" y="1463585"/>
                </a:lnTo>
                <a:lnTo>
                  <a:pt x="1300383" y="1490877"/>
                </a:lnTo>
                <a:lnTo>
                  <a:pt x="1262895" y="1516200"/>
                </a:lnTo>
                <a:lnTo>
                  <a:pt x="1223979" y="1539478"/>
                </a:lnTo>
                <a:lnTo>
                  <a:pt x="1183710" y="1560632"/>
                </a:lnTo>
                <a:lnTo>
                  <a:pt x="1142167" y="1579587"/>
                </a:lnTo>
                <a:lnTo>
                  <a:pt x="1099426" y="1596265"/>
                </a:lnTo>
                <a:lnTo>
                  <a:pt x="1055564" y="1610588"/>
                </a:lnTo>
                <a:lnTo>
                  <a:pt x="1010659" y="1622480"/>
                </a:lnTo>
                <a:lnTo>
                  <a:pt x="964788" y="1631863"/>
                </a:lnTo>
                <a:lnTo>
                  <a:pt x="918027" y="1638661"/>
                </a:lnTo>
                <a:lnTo>
                  <a:pt x="870455" y="1642797"/>
                </a:lnTo>
                <a:lnTo>
                  <a:pt x="822147" y="1644192"/>
                </a:lnTo>
                <a:lnTo>
                  <a:pt x="773839" y="1642797"/>
                </a:lnTo>
                <a:lnTo>
                  <a:pt x="726266" y="1638661"/>
                </a:lnTo>
                <a:lnTo>
                  <a:pt x="679506" y="1631863"/>
                </a:lnTo>
                <a:lnTo>
                  <a:pt x="633635" y="1622480"/>
                </a:lnTo>
                <a:lnTo>
                  <a:pt x="588730" y="1610588"/>
                </a:lnTo>
                <a:lnTo>
                  <a:pt x="544869" y="1596265"/>
                </a:lnTo>
                <a:lnTo>
                  <a:pt x="502128" y="1579587"/>
                </a:lnTo>
                <a:lnTo>
                  <a:pt x="460586" y="1560632"/>
                </a:lnTo>
                <a:lnTo>
                  <a:pt x="420318" y="1539478"/>
                </a:lnTo>
                <a:lnTo>
                  <a:pt x="381402" y="1516200"/>
                </a:lnTo>
                <a:lnTo>
                  <a:pt x="343915" y="1490877"/>
                </a:lnTo>
                <a:lnTo>
                  <a:pt x="307934" y="1463585"/>
                </a:lnTo>
                <a:lnTo>
                  <a:pt x="273537" y="1434401"/>
                </a:lnTo>
                <a:lnTo>
                  <a:pt x="240799" y="1403403"/>
                </a:lnTo>
                <a:lnTo>
                  <a:pt x="209800" y="1370668"/>
                </a:lnTo>
                <a:lnTo>
                  <a:pt x="180615" y="1336273"/>
                </a:lnTo>
                <a:lnTo>
                  <a:pt x="153322" y="1300294"/>
                </a:lnTo>
                <a:lnTo>
                  <a:pt x="127997" y="1262809"/>
                </a:lnTo>
                <a:lnTo>
                  <a:pt x="104718" y="1223896"/>
                </a:lnTo>
                <a:lnTo>
                  <a:pt x="83563" y="1183630"/>
                </a:lnTo>
                <a:lnTo>
                  <a:pt x="64607" y="1142090"/>
                </a:lnTo>
                <a:lnTo>
                  <a:pt x="47929" y="1099353"/>
                </a:lnTo>
                <a:lnTo>
                  <a:pt x="33605" y="1055495"/>
                </a:lnTo>
                <a:lnTo>
                  <a:pt x="21713" y="1010593"/>
                </a:lnTo>
                <a:lnTo>
                  <a:pt x="12329" y="964725"/>
                </a:lnTo>
                <a:lnTo>
                  <a:pt x="5531" y="917969"/>
                </a:lnTo>
                <a:lnTo>
                  <a:pt x="1395" y="870400"/>
                </a:lnTo>
                <a:lnTo>
                  <a:pt x="0" y="822096"/>
                </a:lnTo>
                <a:close/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831592" y="4344923"/>
            <a:ext cx="3685031" cy="108964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442715" y="4331208"/>
            <a:ext cx="3075432" cy="117652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899181" y="4387621"/>
            <a:ext cx="3547110" cy="951230"/>
          </a:xfrm>
          <a:custGeom>
            <a:avLst/>
            <a:gdLst/>
            <a:ahLst/>
            <a:cxnLst/>
            <a:rect l="l" t="t" r="r" b="b"/>
            <a:pathLst>
              <a:path w="3547110" h="951229">
                <a:moveTo>
                  <a:pt x="3388258" y="0"/>
                </a:moveTo>
                <a:lnTo>
                  <a:pt x="158496" y="0"/>
                </a:lnTo>
                <a:lnTo>
                  <a:pt x="108401" y="8079"/>
                </a:lnTo>
                <a:lnTo>
                  <a:pt x="64893" y="30578"/>
                </a:lnTo>
                <a:lnTo>
                  <a:pt x="30582" y="64887"/>
                </a:lnTo>
                <a:lnTo>
                  <a:pt x="8080" y="108396"/>
                </a:lnTo>
                <a:lnTo>
                  <a:pt x="0" y="158496"/>
                </a:lnTo>
                <a:lnTo>
                  <a:pt x="0" y="792480"/>
                </a:lnTo>
                <a:lnTo>
                  <a:pt x="8080" y="842574"/>
                </a:lnTo>
                <a:lnTo>
                  <a:pt x="30582" y="886082"/>
                </a:lnTo>
                <a:lnTo>
                  <a:pt x="64893" y="920393"/>
                </a:lnTo>
                <a:lnTo>
                  <a:pt x="108401" y="942895"/>
                </a:lnTo>
                <a:lnTo>
                  <a:pt x="158496" y="950976"/>
                </a:lnTo>
                <a:lnTo>
                  <a:pt x="3388258" y="950976"/>
                </a:lnTo>
                <a:lnTo>
                  <a:pt x="3438357" y="942895"/>
                </a:lnTo>
                <a:lnTo>
                  <a:pt x="3481866" y="920393"/>
                </a:lnTo>
                <a:lnTo>
                  <a:pt x="3516175" y="886082"/>
                </a:lnTo>
                <a:lnTo>
                  <a:pt x="3538674" y="842574"/>
                </a:lnTo>
                <a:lnTo>
                  <a:pt x="3546754" y="792480"/>
                </a:lnTo>
                <a:lnTo>
                  <a:pt x="3546754" y="158496"/>
                </a:lnTo>
                <a:lnTo>
                  <a:pt x="3538674" y="108396"/>
                </a:lnTo>
                <a:lnTo>
                  <a:pt x="3516175" y="64887"/>
                </a:lnTo>
                <a:lnTo>
                  <a:pt x="3481866" y="30578"/>
                </a:lnTo>
                <a:lnTo>
                  <a:pt x="3438357" y="8079"/>
                </a:lnTo>
                <a:lnTo>
                  <a:pt x="3388258" y="0"/>
                </a:lnTo>
                <a:close/>
              </a:path>
            </a:pathLst>
          </a:custGeom>
          <a:solidFill>
            <a:srgbClr val="CEB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899181" y="4387621"/>
            <a:ext cx="3547110" cy="951230"/>
          </a:xfrm>
          <a:custGeom>
            <a:avLst/>
            <a:gdLst/>
            <a:ahLst/>
            <a:cxnLst/>
            <a:rect l="l" t="t" r="r" b="b"/>
            <a:pathLst>
              <a:path w="3547110" h="951229">
                <a:moveTo>
                  <a:pt x="0" y="158496"/>
                </a:moveTo>
                <a:lnTo>
                  <a:pt x="8080" y="108396"/>
                </a:lnTo>
                <a:lnTo>
                  <a:pt x="30582" y="64887"/>
                </a:lnTo>
                <a:lnTo>
                  <a:pt x="64893" y="30578"/>
                </a:lnTo>
                <a:lnTo>
                  <a:pt x="108401" y="8079"/>
                </a:lnTo>
                <a:lnTo>
                  <a:pt x="158496" y="0"/>
                </a:lnTo>
                <a:lnTo>
                  <a:pt x="3388258" y="0"/>
                </a:lnTo>
                <a:lnTo>
                  <a:pt x="3438357" y="8079"/>
                </a:lnTo>
                <a:lnTo>
                  <a:pt x="3481866" y="30578"/>
                </a:lnTo>
                <a:lnTo>
                  <a:pt x="3516175" y="64887"/>
                </a:lnTo>
                <a:lnTo>
                  <a:pt x="3538674" y="108396"/>
                </a:lnTo>
                <a:lnTo>
                  <a:pt x="3546754" y="158496"/>
                </a:lnTo>
                <a:lnTo>
                  <a:pt x="3546754" y="792480"/>
                </a:lnTo>
                <a:lnTo>
                  <a:pt x="3538674" y="842574"/>
                </a:lnTo>
                <a:lnTo>
                  <a:pt x="3516175" y="886082"/>
                </a:lnTo>
                <a:lnTo>
                  <a:pt x="3481866" y="920393"/>
                </a:lnTo>
                <a:lnTo>
                  <a:pt x="3438357" y="942895"/>
                </a:lnTo>
                <a:lnTo>
                  <a:pt x="3388258" y="950976"/>
                </a:lnTo>
                <a:lnTo>
                  <a:pt x="158496" y="950976"/>
                </a:lnTo>
                <a:lnTo>
                  <a:pt x="108401" y="942895"/>
                </a:lnTo>
                <a:lnTo>
                  <a:pt x="64893" y="920393"/>
                </a:lnTo>
                <a:lnTo>
                  <a:pt x="30582" y="886082"/>
                </a:lnTo>
                <a:lnTo>
                  <a:pt x="8080" y="842574"/>
                </a:lnTo>
                <a:lnTo>
                  <a:pt x="0" y="792480"/>
                </a:lnTo>
                <a:lnTo>
                  <a:pt x="0" y="158496"/>
                </a:lnTo>
                <a:close/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3683634" y="4416640"/>
            <a:ext cx="2505075" cy="81597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>
              <a:lnSpc>
                <a:spcPts val="2870"/>
              </a:lnSpc>
              <a:spcBef>
                <a:spcPts val="600"/>
              </a:spcBef>
            </a:pPr>
            <a:r>
              <a:rPr sz="2800" spc="-5" dirty="0">
                <a:solidFill>
                  <a:srgbClr val="FFFFFF"/>
                </a:solidFill>
                <a:latin typeface="Georgia"/>
                <a:cs typeface="Georgia"/>
              </a:rPr>
              <a:t>2 лущение</a:t>
            </a:r>
            <a:r>
              <a:rPr sz="2800" spc="-5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Georgia"/>
                <a:cs typeface="Georgia"/>
              </a:rPr>
              <a:t>или  </a:t>
            </a:r>
            <a:r>
              <a:rPr sz="2800" spc="-5" dirty="0">
                <a:solidFill>
                  <a:srgbClr val="FFFFFF"/>
                </a:solidFill>
                <a:latin typeface="Georgia"/>
                <a:cs typeface="Georgia"/>
              </a:rPr>
              <a:t>дискование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848611" y="3412235"/>
            <a:ext cx="1781556" cy="178308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915883" y="3455212"/>
            <a:ext cx="1644307" cy="164419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915883" y="3455212"/>
            <a:ext cx="1644650" cy="1644650"/>
          </a:xfrm>
          <a:custGeom>
            <a:avLst/>
            <a:gdLst/>
            <a:ahLst/>
            <a:cxnLst/>
            <a:rect l="l" t="t" r="r" b="b"/>
            <a:pathLst>
              <a:path w="1644650" h="1644650">
                <a:moveTo>
                  <a:pt x="0" y="822096"/>
                </a:moveTo>
                <a:lnTo>
                  <a:pt x="1395" y="773792"/>
                </a:lnTo>
                <a:lnTo>
                  <a:pt x="5531" y="726223"/>
                </a:lnTo>
                <a:lnTo>
                  <a:pt x="12329" y="679466"/>
                </a:lnTo>
                <a:lnTo>
                  <a:pt x="21713" y="633599"/>
                </a:lnTo>
                <a:lnTo>
                  <a:pt x="33605" y="588697"/>
                </a:lnTo>
                <a:lnTo>
                  <a:pt x="47929" y="544839"/>
                </a:lnTo>
                <a:lnTo>
                  <a:pt x="64607" y="502102"/>
                </a:lnTo>
                <a:lnTo>
                  <a:pt x="83563" y="460561"/>
                </a:lnTo>
                <a:lnTo>
                  <a:pt x="104718" y="420296"/>
                </a:lnTo>
                <a:lnTo>
                  <a:pt x="127997" y="381383"/>
                </a:lnTo>
                <a:lnTo>
                  <a:pt x="153322" y="343898"/>
                </a:lnTo>
                <a:lnTo>
                  <a:pt x="180615" y="307919"/>
                </a:lnTo>
                <a:lnTo>
                  <a:pt x="209800" y="273524"/>
                </a:lnTo>
                <a:lnTo>
                  <a:pt x="240799" y="240788"/>
                </a:lnTo>
                <a:lnTo>
                  <a:pt x="273537" y="209790"/>
                </a:lnTo>
                <a:lnTo>
                  <a:pt x="307934" y="180607"/>
                </a:lnTo>
                <a:lnTo>
                  <a:pt x="343915" y="153315"/>
                </a:lnTo>
                <a:lnTo>
                  <a:pt x="381402" y="127992"/>
                </a:lnTo>
                <a:lnTo>
                  <a:pt x="420318" y="104714"/>
                </a:lnTo>
                <a:lnTo>
                  <a:pt x="460586" y="83559"/>
                </a:lnTo>
                <a:lnTo>
                  <a:pt x="502128" y="64605"/>
                </a:lnTo>
                <a:lnTo>
                  <a:pt x="544869" y="47927"/>
                </a:lnTo>
                <a:lnTo>
                  <a:pt x="588730" y="33604"/>
                </a:lnTo>
                <a:lnTo>
                  <a:pt x="633635" y="21712"/>
                </a:lnTo>
                <a:lnTo>
                  <a:pt x="679506" y="12328"/>
                </a:lnTo>
                <a:lnTo>
                  <a:pt x="726266" y="5530"/>
                </a:lnTo>
                <a:lnTo>
                  <a:pt x="773839" y="1395"/>
                </a:lnTo>
                <a:lnTo>
                  <a:pt x="822147" y="0"/>
                </a:lnTo>
                <a:lnTo>
                  <a:pt x="870455" y="1395"/>
                </a:lnTo>
                <a:lnTo>
                  <a:pt x="918027" y="5530"/>
                </a:lnTo>
                <a:lnTo>
                  <a:pt x="964788" y="12328"/>
                </a:lnTo>
                <a:lnTo>
                  <a:pt x="1010659" y="21712"/>
                </a:lnTo>
                <a:lnTo>
                  <a:pt x="1055564" y="33604"/>
                </a:lnTo>
                <a:lnTo>
                  <a:pt x="1099426" y="47927"/>
                </a:lnTo>
                <a:lnTo>
                  <a:pt x="1142167" y="64605"/>
                </a:lnTo>
                <a:lnTo>
                  <a:pt x="1183710" y="83559"/>
                </a:lnTo>
                <a:lnTo>
                  <a:pt x="1223979" y="104714"/>
                </a:lnTo>
                <a:lnTo>
                  <a:pt x="1262895" y="127992"/>
                </a:lnTo>
                <a:lnTo>
                  <a:pt x="1300383" y="153315"/>
                </a:lnTo>
                <a:lnTo>
                  <a:pt x="1336364" y="180607"/>
                </a:lnTo>
                <a:lnTo>
                  <a:pt x="1370763" y="209790"/>
                </a:lnTo>
                <a:lnTo>
                  <a:pt x="1403500" y="240788"/>
                </a:lnTo>
                <a:lnTo>
                  <a:pt x="1434501" y="273524"/>
                </a:lnTo>
                <a:lnTo>
                  <a:pt x="1463686" y="307919"/>
                </a:lnTo>
                <a:lnTo>
                  <a:pt x="1490980" y="343898"/>
                </a:lnTo>
                <a:lnTo>
                  <a:pt x="1516305" y="381383"/>
                </a:lnTo>
                <a:lnTo>
                  <a:pt x="1539585" y="420296"/>
                </a:lnTo>
                <a:lnTo>
                  <a:pt x="1560741" y="460561"/>
                </a:lnTo>
                <a:lnTo>
                  <a:pt x="1579697" y="502102"/>
                </a:lnTo>
                <a:lnTo>
                  <a:pt x="1596375" y="544839"/>
                </a:lnTo>
                <a:lnTo>
                  <a:pt x="1610700" y="588697"/>
                </a:lnTo>
                <a:lnTo>
                  <a:pt x="1622593" y="633599"/>
                </a:lnTo>
                <a:lnTo>
                  <a:pt x="1631977" y="679466"/>
                </a:lnTo>
                <a:lnTo>
                  <a:pt x="1638775" y="726223"/>
                </a:lnTo>
                <a:lnTo>
                  <a:pt x="1642911" y="773792"/>
                </a:lnTo>
                <a:lnTo>
                  <a:pt x="1644307" y="822096"/>
                </a:lnTo>
                <a:lnTo>
                  <a:pt x="1642911" y="870400"/>
                </a:lnTo>
                <a:lnTo>
                  <a:pt x="1638775" y="917969"/>
                </a:lnTo>
                <a:lnTo>
                  <a:pt x="1631977" y="964725"/>
                </a:lnTo>
                <a:lnTo>
                  <a:pt x="1622593" y="1010593"/>
                </a:lnTo>
                <a:lnTo>
                  <a:pt x="1610700" y="1055495"/>
                </a:lnTo>
                <a:lnTo>
                  <a:pt x="1596375" y="1099353"/>
                </a:lnTo>
                <a:lnTo>
                  <a:pt x="1579697" y="1142090"/>
                </a:lnTo>
                <a:lnTo>
                  <a:pt x="1560741" y="1183630"/>
                </a:lnTo>
                <a:lnTo>
                  <a:pt x="1539585" y="1223896"/>
                </a:lnTo>
                <a:lnTo>
                  <a:pt x="1516305" y="1262809"/>
                </a:lnTo>
                <a:lnTo>
                  <a:pt x="1490980" y="1300294"/>
                </a:lnTo>
                <a:lnTo>
                  <a:pt x="1463686" y="1336273"/>
                </a:lnTo>
                <a:lnTo>
                  <a:pt x="1434501" y="1370668"/>
                </a:lnTo>
                <a:lnTo>
                  <a:pt x="1403500" y="1403403"/>
                </a:lnTo>
                <a:lnTo>
                  <a:pt x="1370763" y="1434401"/>
                </a:lnTo>
                <a:lnTo>
                  <a:pt x="1336364" y="1463585"/>
                </a:lnTo>
                <a:lnTo>
                  <a:pt x="1300383" y="1490877"/>
                </a:lnTo>
                <a:lnTo>
                  <a:pt x="1262895" y="1516200"/>
                </a:lnTo>
                <a:lnTo>
                  <a:pt x="1223979" y="1539478"/>
                </a:lnTo>
                <a:lnTo>
                  <a:pt x="1183710" y="1560632"/>
                </a:lnTo>
                <a:lnTo>
                  <a:pt x="1142167" y="1579587"/>
                </a:lnTo>
                <a:lnTo>
                  <a:pt x="1099426" y="1596265"/>
                </a:lnTo>
                <a:lnTo>
                  <a:pt x="1055564" y="1610588"/>
                </a:lnTo>
                <a:lnTo>
                  <a:pt x="1010659" y="1622480"/>
                </a:lnTo>
                <a:lnTo>
                  <a:pt x="964788" y="1631863"/>
                </a:lnTo>
                <a:lnTo>
                  <a:pt x="918027" y="1638661"/>
                </a:lnTo>
                <a:lnTo>
                  <a:pt x="870455" y="1642797"/>
                </a:lnTo>
                <a:lnTo>
                  <a:pt x="822147" y="1644192"/>
                </a:lnTo>
                <a:lnTo>
                  <a:pt x="773839" y="1642797"/>
                </a:lnTo>
                <a:lnTo>
                  <a:pt x="726266" y="1638661"/>
                </a:lnTo>
                <a:lnTo>
                  <a:pt x="679506" y="1631863"/>
                </a:lnTo>
                <a:lnTo>
                  <a:pt x="633635" y="1622480"/>
                </a:lnTo>
                <a:lnTo>
                  <a:pt x="588730" y="1610588"/>
                </a:lnTo>
                <a:lnTo>
                  <a:pt x="544869" y="1596265"/>
                </a:lnTo>
                <a:lnTo>
                  <a:pt x="502128" y="1579587"/>
                </a:lnTo>
                <a:lnTo>
                  <a:pt x="460586" y="1560632"/>
                </a:lnTo>
                <a:lnTo>
                  <a:pt x="420318" y="1539478"/>
                </a:lnTo>
                <a:lnTo>
                  <a:pt x="381402" y="1516200"/>
                </a:lnTo>
                <a:lnTo>
                  <a:pt x="343915" y="1490877"/>
                </a:lnTo>
                <a:lnTo>
                  <a:pt x="307934" y="1463585"/>
                </a:lnTo>
                <a:lnTo>
                  <a:pt x="273537" y="1434401"/>
                </a:lnTo>
                <a:lnTo>
                  <a:pt x="240799" y="1403403"/>
                </a:lnTo>
                <a:lnTo>
                  <a:pt x="209800" y="1370668"/>
                </a:lnTo>
                <a:lnTo>
                  <a:pt x="180615" y="1336273"/>
                </a:lnTo>
                <a:lnTo>
                  <a:pt x="153322" y="1300294"/>
                </a:lnTo>
                <a:lnTo>
                  <a:pt x="127997" y="1262809"/>
                </a:lnTo>
                <a:lnTo>
                  <a:pt x="104718" y="1223896"/>
                </a:lnTo>
                <a:lnTo>
                  <a:pt x="83563" y="1183630"/>
                </a:lnTo>
                <a:lnTo>
                  <a:pt x="64607" y="1142090"/>
                </a:lnTo>
                <a:lnTo>
                  <a:pt x="47929" y="1099353"/>
                </a:lnTo>
                <a:lnTo>
                  <a:pt x="33605" y="1055495"/>
                </a:lnTo>
                <a:lnTo>
                  <a:pt x="21713" y="1010593"/>
                </a:lnTo>
                <a:lnTo>
                  <a:pt x="12329" y="964725"/>
                </a:lnTo>
                <a:lnTo>
                  <a:pt x="5531" y="917969"/>
                </a:lnTo>
                <a:lnTo>
                  <a:pt x="1395" y="870400"/>
                </a:lnTo>
                <a:lnTo>
                  <a:pt x="0" y="822096"/>
                </a:lnTo>
                <a:close/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191767" y="5655564"/>
            <a:ext cx="3685031" cy="108965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804416" y="5641847"/>
            <a:ext cx="3029711" cy="117652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259644" y="5697635"/>
            <a:ext cx="3547110" cy="951230"/>
          </a:xfrm>
          <a:custGeom>
            <a:avLst/>
            <a:gdLst/>
            <a:ahLst/>
            <a:cxnLst/>
            <a:rect l="l" t="t" r="r" b="b"/>
            <a:pathLst>
              <a:path w="3547110" h="951229">
                <a:moveTo>
                  <a:pt x="3388258" y="0"/>
                </a:moveTo>
                <a:lnTo>
                  <a:pt x="158496" y="0"/>
                </a:lnTo>
                <a:lnTo>
                  <a:pt x="108401" y="8079"/>
                </a:lnTo>
                <a:lnTo>
                  <a:pt x="64893" y="30578"/>
                </a:lnTo>
                <a:lnTo>
                  <a:pt x="30582" y="64887"/>
                </a:lnTo>
                <a:lnTo>
                  <a:pt x="8080" y="108396"/>
                </a:lnTo>
                <a:lnTo>
                  <a:pt x="0" y="158496"/>
                </a:lnTo>
                <a:lnTo>
                  <a:pt x="0" y="792480"/>
                </a:lnTo>
                <a:lnTo>
                  <a:pt x="8080" y="842574"/>
                </a:lnTo>
                <a:lnTo>
                  <a:pt x="30582" y="886082"/>
                </a:lnTo>
                <a:lnTo>
                  <a:pt x="64893" y="920393"/>
                </a:lnTo>
                <a:lnTo>
                  <a:pt x="108401" y="942895"/>
                </a:lnTo>
                <a:lnTo>
                  <a:pt x="158496" y="950976"/>
                </a:lnTo>
                <a:lnTo>
                  <a:pt x="3388258" y="950976"/>
                </a:lnTo>
                <a:lnTo>
                  <a:pt x="3438357" y="942895"/>
                </a:lnTo>
                <a:lnTo>
                  <a:pt x="3481866" y="920393"/>
                </a:lnTo>
                <a:lnTo>
                  <a:pt x="3516175" y="886082"/>
                </a:lnTo>
                <a:lnTo>
                  <a:pt x="3538674" y="842574"/>
                </a:lnTo>
                <a:lnTo>
                  <a:pt x="3546754" y="792480"/>
                </a:lnTo>
                <a:lnTo>
                  <a:pt x="3546754" y="158496"/>
                </a:lnTo>
                <a:lnTo>
                  <a:pt x="3538674" y="108396"/>
                </a:lnTo>
                <a:lnTo>
                  <a:pt x="3516175" y="64887"/>
                </a:lnTo>
                <a:lnTo>
                  <a:pt x="3481866" y="30578"/>
                </a:lnTo>
                <a:lnTo>
                  <a:pt x="3438357" y="8079"/>
                </a:lnTo>
                <a:lnTo>
                  <a:pt x="3388258" y="0"/>
                </a:lnTo>
                <a:close/>
              </a:path>
            </a:pathLst>
          </a:custGeom>
          <a:solidFill>
            <a:srgbClr val="CEB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59644" y="5697635"/>
            <a:ext cx="3547110" cy="951230"/>
          </a:xfrm>
          <a:custGeom>
            <a:avLst/>
            <a:gdLst/>
            <a:ahLst/>
            <a:cxnLst/>
            <a:rect l="l" t="t" r="r" b="b"/>
            <a:pathLst>
              <a:path w="3547110" h="951229">
                <a:moveTo>
                  <a:pt x="0" y="158496"/>
                </a:moveTo>
                <a:lnTo>
                  <a:pt x="8080" y="108396"/>
                </a:lnTo>
                <a:lnTo>
                  <a:pt x="30582" y="64887"/>
                </a:lnTo>
                <a:lnTo>
                  <a:pt x="64893" y="30578"/>
                </a:lnTo>
                <a:lnTo>
                  <a:pt x="108401" y="8079"/>
                </a:lnTo>
                <a:lnTo>
                  <a:pt x="158496" y="0"/>
                </a:lnTo>
                <a:lnTo>
                  <a:pt x="3388258" y="0"/>
                </a:lnTo>
                <a:lnTo>
                  <a:pt x="3438357" y="8079"/>
                </a:lnTo>
                <a:lnTo>
                  <a:pt x="3481866" y="30578"/>
                </a:lnTo>
                <a:lnTo>
                  <a:pt x="3516175" y="64887"/>
                </a:lnTo>
                <a:lnTo>
                  <a:pt x="3538674" y="108396"/>
                </a:lnTo>
                <a:lnTo>
                  <a:pt x="3546754" y="158496"/>
                </a:lnTo>
                <a:lnTo>
                  <a:pt x="3546754" y="792480"/>
                </a:lnTo>
                <a:lnTo>
                  <a:pt x="3538674" y="842574"/>
                </a:lnTo>
                <a:lnTo>
                  <a:pt x="3516175" y="886082"/>
                </a:lnTo>
                <a:lnTo>
                  <a:pt x="3481866" y="920393"/>
                </a:lnTo>
                <a:lnTo>
                  <a:pt x="3438357" y="942895"/>
                </a:lnTo>
                <a:lnTo>
                  <a:pt x="3388258" y="950976"/>
                </a:lnTo>
                <a:lnTo>
                  <a:pt x="158496" y="950976"/>
                </a:lnTo>
                <a:lnTo>
                  <a:pt x="108401" y="942895"/>
                </a:lnTo>
                <a:lnTo>
                  <a:pt x="64893" y="920393"/>
                </a:lnTo>
                <a:lnTo>
                  <a:pt x="30582" y="886082"/>
                </a:lnTo>
                <a:lnTo>
                  <a:pt x="8080" y="842574"/>
                </a:lnTo>
                <a:lnTo>
                  <a:pt x="0" y="792480"/>
                </a:lnTo>
                <a:lnTo>
                  <a:pt x="0" y="158496"/>
                </a:lnTo>
                <a:close/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2044103" y="5726653"/>
            <a:ext cx="2457450" cy="81597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>
              <a:lnSpc>
                <a:spcPts val="2870"/>
              </a:lnSpc>
              <a:spcBef>
                <a:spcPts val="600"/>
              </a:spcBef>
            </a:pPr>
            <a:r>
              <a:rPr sz="2800" spc="-5" dirty="0">
                <a:solidFill>
                  <a:srgbClr val="FFFFFF"/>
                </a:solidFill>
                <a:latin typeface="Georgia"/>
                <a:cs typeface="Georgia"/>
              </a:rPr>
              <a:t>1 лущение</a:t>
            </a:r>
            <a:r>
              <a:rPr sz="2800" spc="-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Georgia"/>
                <a:cs typeface="Georgia"/>
              </a:rPr>
              <a:t>или  </a:t>
            </a:r>
            <a:r>
              <a:rPr sz="2800" spc="-5" dirty="0">
                <a:solidFill>
                  <a:srgbClr val="FFFFFF"/>
                </a:solidFill>
                <a:latin typeface="Georgia"/>
                <a:cs typeface="Georgia"/>
              </a:rPr>
              <a:t>дискование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523" y="4905755"/>
            <a:ext cx="1731263" cy="1781543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7423" y="4947699"/>
            <a:ext cx="1644307" cy="164419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7423" y="4947699"/>
            <a:ext cx="1644650" cy="1644650"/>
          </a:xfrm>
          <a:custGeom>
            <a:avLst/>
            <a:gdLst/>
            <a:ahLst/>
            <a:cxnLst/>
            <a:rect l="l" t="t" r="r" b="b"/>
            <a:pathLst>
              <a:path w="1644650" h="1644650">
                <a:moveTo>
                  <a:pt x="0" y="822096"/>
                </a:moveTo>
                <a:lnTo>
                  <a:pt x="1395" y="773792"/>
                </a:lnTo>
                <a:lnTo>
                  <a:pt x="5531" y="726223"/>
                </a:lnTo>
                <a:lnTo>
                  <a:pt x="12329" y="679466"/>
                </a:lnTo>
                <a:lnTo>
                  <a:pt x="21713" y="633599"/>
                </a:lnTo>
                <a:lnTo>
                  <a:pt x="33605" y="588697"/>
                </a:lnTo>
                <a:lnTo>
                  <a:pt x="47929" y="544839"/>
                </a:lnTo>
                <a:lnTo>
                  <a:pt x="64607" y="502102"/>
                </a:lnTo>
                <a:lnTo>
                  <a:pt x="83563" y="460561"/>
                </a:lnTo>
                <a:lnTo>
                  <a:pt x="104718" y="420296"/>
                </a:lnTo>
                <a:lnTo>
                  <a:pt x="127997" y="381383"/>
                </a:lnTo>
                <a:lnTo>
                  <a:pt x="153322" y="343898"/>
                </a:lnTo>
                <a:lnTo>
                  <a:pt x="180615" y="307919"/>
                </a:lnTo>
                <a:lnTo>
                  <a:pt x="209800" y="273524"/>
                </a:lnTo>
                <a:lnTo>
                  <a:pt x="240799" y="240788"/>
                </a:lnTo>
                <a:lnTo>
                  <a:pt x="273537" y="209790"/>
                </a:lnTo>
                <a:lnTo>
                  <a:pt x="307934" y="180607"/>
                </a:lnTo>
                <a:lnTo>
                  <a:pt x="343915" y="153315"/>
                </a:lnTo>
                <a:lnTo>
                  <a:pt x="381402" y="127992"/>
                </a:lnTo>
                <a:lnTo>
                  <a:pt x="420318" y="104714"/>
                </a:lnTo>
                <a:lnTo>
                  <a:pt x="460586" y="83559"/>
                </a:lnTo>
                <a:lnTo>
                  <a:pt x="502128" y="64605"/>
                </a:lnTo>
                <a:lnTo>
                  <a:pt x="544869" y="47927"/>
                </a:lnTo>
                <a:lnTo>
                  <a:pt x="588730" y="33604"/>
                </a:lnTo>
                <a:lnTo>
                  <a:pt x="633635" y="21712"/>
                </a:lnTo>
                <a:lnTo>
                  <a:pt x="679506" y="12328"/>
                </a:lnTo>
                <a:lnTo>
                  <a:pt x="726266" y="5530"/>
                </a:lnTo>
                <a:lnTo>
                  <a:pt x="773839" y="1395"/>
                </a:lnTo>
                <a:lnTo>
                  <a:pt x="822147" y="0"/>
                </a:lnTo>
                <a:lnTo>
                  <a:pt x="870455" y="1395"/>
                </a:lnTo>
                <a:lnTo>
                  <a:pt x="918027" y="5530"/>
                </a:lnTo>
                <a:lnTo>
                  <a:pt x="964788" y="12328"/>
                </a:lnTo>
                <a:lnTo>
                  <a:pt x="1010659" y="21712"/>
                </a:lnTo>
                <a:lnTo>
                  <a:pt x="1055564" y="33604"/>
                </a:lnTo>
                <a:lnTo>
                  <a:pt x="1099426" y="47927"/>
                </a:lnTo>
                <a:lnTo>
                  <a:pt x="1142167" y="64605"/>
                </a:lnTo>
                <a:lnTo>
                  <a:pt x="1183710" y="83559"/>
                </a:lnTo>
                <a:lnTo>
                  <a:pt x="1223979" y="104714"/>
                </a:lnTo>
                <a:lnTo>
                  <a:pt x="1262895" y="127992"/>
                </a:lnTo>
                <a:lnTo>
                  <a:pt x="1300383" y="153315"/>
                </a:lnTo>
                <a:lnTo>
                  <a:pt x="1336364" y="180607"/>
                </a:lnTo>
                <a:lnTo>
                  <a:pt x="1370763" y="209790"/>
                </a:lnTo>
                <a:lnTo>
                  <a:pt x="1403500" y="240788"/>
                </a:lnTo>
                <a:lnTo>
                  <a:pt x="1434501" y="273524"/>
                </a:lnTo>
                <a:lnTo>
                  <a:pt x="1463686" y="307919"/>
                </a:lnTo>
                <a:lnTo>
                  <a:pt x="1490980" y="343898"/>
                </a:lnTo>
                <a:lnTo>
                  <a:pt x="1516305" y="381383"/>
                </a:lnTo>
                <a:lnTo>
                  <a:pt x="1539585" y="420296"/>
                </a:lnTo>
                <a:lnTo>
                  <a:pt x="1560741" y="460561"/>
                </a:lnTo>
                <a:lnTo>
                  <a:pt x="1579697" y="502102"/>
                </a:lnTo>
                <a:lnTo>
                  <a:pt x="1596375" y="544839"/>
                </a:lnTo>
                <a:lnTo>
                  <a:pt x="1610700" y="588697"/>
                </a:lnTo>
                <a:lnTo>
                  <a:pt x="1622593" y="633599"/>
                </a:lnTo>
                <a:lnTo>
                  <a:pt x="1631977" y="679466"/>
                </a:lnTo>
                <a:lnTo>
                  <a:pt x="1638775" y="726223"/>
                </a:lnTo>
                <a:lnTo>
                  <a:pt x="1642911" y="773792"/>
                </a:lnTo>
                <a:lnTo>
                  <a:pt x="1644307" y="822096"/>
                </a:lnTo>
                <a:lnTo>
                  <a:pt x="1642911" y="870400"/>
                </a:lnTo>
                <a:lnTo>
                  <a:pt x="1638775" y="917969"/>
                </a:lnTo>
                <a:lnTo>
                  <a:pt x="1631977" y="964725"/>
                </a:lnTo>
                <a:lnTo>
                  <a:pt x="1622593" y="1010593"/>
                </a:lnTo>
                <a:lnTo>
                  <a:pt x="1610700" y="1055495"/>
                </a:lnTo>
                <a:lnTo>
                  <a:pt x="1596375" y="1099353"/>
                </a:lnTo>
                <a:lnTo>
                  <a:pt x="1579697" y="1142090"/>
                </a:lnTo>
                <a:lnTo>
                  <a:pt x="1560741" y="1183630"/>
                </a:lnTo>
                <a:lnTo>
                  <a:pt x="1539585" y="1223896"/>
                </a:lnTo>
                <a:lnTo>
                  <a:pt x="1516305" y="1262809"/>
                </a:lnTo>
                <a:lnTo>
                  <a:pt x="1490980" y="1300294"/>
                </a:lnTo>
                <a:lnTo>
                  <a:pt x="1463686" y="1336273"/>
                </a:lnTo>
                <a:lnTo>
                  <a:pt x="1434501" y="1370668"/>
                </a:lnTo>
                <a:lnTo>
                  <a:pt x="1403500" y="1403403"/>
                </a:lnTo>
                <a:lnTo>
                  <a:pt x="1370763" y="1434401"/>
                </a:lnTo>
                <a:lnTo>
                  <a:pt x="1336364" y="1463585"/>
                </a:lnTo>
                <a:lnTo>
                  <a:pt x="1300383" y="1490877"/>
                </a:lnTo>
                <a:lnTo>
                  <a:pt x="1262895" y="1516200"/>
                </a:lnTo>
                <a:lnTo>
                  <a:pt x="1223979" y="1539478"/>
                </a:lnTo>
                <a:lnTo>
                  <a:pt x="1183710" y="1560632"/>
                </a:lnTo>
                <a:lnTo>
                  <a:pt x="1142167" y="1579587"/>
                </a:lnTo>
                <a:lnTo>
                  <a:pt x="1099426" y="1596265"/>
                </a:lnTo>
                <a:lnTo>
                  <a:pt x="1055564" y="1610588"/>
                </a:lnTo>
                <a:lnTo>
                  <a:pt x="1010659" y="1622480"/>
                </a:lnTo>
                <a:lnTo>
                  <a:pt x="964788" y="1631863"/>
                </a:lnTo>
                <a:lnTo>
                  <a:pt x="918027" y="1638661"/>
                </a:lnTo>
                <a:lnTo>
                  <a:pt x="870455" y="1642797"/>
                </a:lnTo>
                <a:lnTo>
                  <a:pt x="822147" y="1644192"/>
                </a:lnTo>
                <a:lnTo>
                  <a:pt x="773839" y="1642797"/>
                </a:lnTo>
                <a:lnTo>
                  <a:pt x="726266" y="1638661"/>
                </a:lnTo>
                <a:lnTo>
                  <a:pt x="679506" y="1631863"/>
                </a:lnTo>
                <a:lnTo>
                  <a:pt x="633635" y="1622480"/>
                </a:lnTo>
                <a:lnTo>
                  <a:pt x="588730" y="1610588"/>
                </a:lnTo>
                <a:lnTo>
                  <a:pt x="544869" y="1596265"/>
                </a:lnTo>
                <a:lnTo>
                  <a:pt x="502128" y="1579587"/>
                </a:lnTo>
                <a:lnTo>
                  <a:pt x="460586" y="1560632"/>
                </a:lnTo>
                <a:lnTo>
                  <a:pt x="420318" y="1539478"/>
                </a:lnTo>
                <a:lnTo>
                  <a:pt x="381402" y="1516200"/>
                </a:lnTo>
                <a:lnTo>
                  <a:pt x="343915" y="1490877"/>
                </a:lnTo>
                <a:lnTo>
                  <a:pt x="307934" y="1463585"/>
                </a:lnTo>
                <a:lnTo>
                  <a:pt x="273537" y="1434401"/>
                </a:lnTo>
                <a:lnTo>
                  <a:pt x="240799" y="1403403"/>
                </a:lnTo>
                <a:lnTo>
                  <a:pt x="209800" y="1370668"/>
                </a:lnTo>
                <a:lnTo>
                  <a:pt x="180615" y="1336273"/>
                </a:lnTo>
                <a:lnTo>
                  <a:pt x="153322" y="1300294"/>
                </a:lnTo>
                <a:lnTo>
                  <a:pt x="127997" y="1262809"/>
                </a:lnTo>
                <a:lnTo>
                  <a:pt x="104718" y="1223896"/>
                </a:lnTo>
                <a:lnTo>
                  <a:pt x="83563" y="1183630"/>
                </a:lnTo>
                <a:lnTo>
                  <a:pt x="64607" y="1142090"/>
                </a:lnTo>
                <a:lnTo>
                  <a:pt x="47929" y="1099353"/>
                </a:lnTo>
                <a:lnTo>
                  <a:pt x="33605" y="1055495"/>
                </a:lnTo>
                <a:lnTo>
                  <a:pt x="21713" y="1010593"/>
                </a:lnTo>
                <a:lnTo>
                  <a:pt x="12329" y="964725"/>
                </a:lnTo>
                <a:lnTo>
                  <a:pt x="5531" y="917969"/>
                </a:lnTo>
                <a:lnTo>
                  <a:pt x="1395" y="870400"/>
                </a:lnTo>
                <a:lnTo>
                  <a:pt x="0" y="822096"/>
                </a:lnTo>
                <a:close/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4650740" y="649160"/>
            <a:ext cx="17430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75640" algn="l"/>
                <a:tab pos="1621790" algn="l"/>
              </a:tabLst>
            </a:pPr>
            <a:r>
              <a:rPr sz="1600" spc="-10" dirty="0">
                <a:solidFill>
                  <a:srgbClr val="2F2B20"/>
                </a:solidFill>
                <a:latin typeface="Arial"/>
                <a:cs typeface="Arial"/>
              </a:rPr>
              <a:t>С</a:t>
            </a:r>
            <a:r>
              <a:rPr sz="1600" spc="-15" dirty="0">
                <a:solidFill>
                  <a:srgbClr val="2F2B20"/>
                </a:solidFill>
                <a:latin typeface="Arial"/>
                <a:cs typeface="Arial"/>
              </a:rPr>
              <a:t>у</a:t>
            </a:r>
            <a:r>
              <a:rPr sz="1600" spc="0" dirty="0">
                <a:solidFill>
                  <a:srgbClr val="2F2B20"/>
                </a:solidFill>
                <a:latin typeface="Arial"/>
                <a:cs typeface="Arial"/>
              </a:rPr>
              <a:t>т</a:t>
            </a:r>
            <a:r>
              <a:rPr sz="1600" spc="-5" dirty="0">
                <a:solidFill>
                  <a:srgbClr val="2F2B20"/>
                </a:solidFill>
                <a:latin typeface="Arial"/>
                <a:cs typeface="Arial"/>
              </a:rPr>
              <a:t>ь</a:t>
            </a:r>
            <a:r>
              <a:rPr sz="1600" dirty="0">
                <a:solidFill>
                  <a:srgbClr val="2F2B20"/>
                </a:solidFill>
                <a:latin typeface="Arial"/>
                <a:cs typeface="Arial"/>
              </a:rPr>
              <a:t>	</a:t>
            </a:r>
            <a:r>
              <a:rPr sz="1600" spc="5" dirty="0">
                <a:solidFill>
                  <a:srgbClr val="2F2B20"/>
                </a:solidFill>
                <a:latin typeface="Arial"/>
                <a:cs typeface="Arial"/>
              </a:rPr>
              <a:t>с</a:t>
            </a:r>
            <a:r>
              <a:rPr sz="1600" spc="-10" dirty="0">
                <a:solidFill>
                  <a:srgbClr val="2F2B20"/>
                </a:solidFill>
                <a:latin typeface="Arial"/>
                <a:cs typeface="Arial"/>
              </a:rPr>
              <a:t>о</a:t>
            </a:r>
            <a:r>
              <a:rPr sz="1600" dirty="0">
                <a:solidFill>
                  <a:srgbClr val="2F2B20"/>
                </a:solidFill>
                <a:latin typeface="Arial"/>
                <a:cs typeface="Arial"/>
              </a:rPr>
              <a:t>с</a:t>
            </a:r>
            <a:r>
              <a:rPr sz="1600" spc="-20" dirty="0">
                <a:solidFill>
                  <a:srgbClr val="2F2B20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2F2B20"/>
                </a:solidFill>
                <a:latin typeface="Arial"/>
                <a:cs typeface="Arial"/>
              </a:rPr>
              <a:t>о</a:t>
            </a:r>
            <a:r>
              <a:rPr sz="1600" dirty="0">
                <a:solidFill>
                  <a:srgbClr val="2F2B20"/>
                </a:solidFill>
                <a:latin typeface="Arial"/>
                <a:cs typeface="Arial"/>
              </a:rPr>
              <a:t>и</a:t>
            </a:r>
            <a:r>
              <a:rPr sz="1600" spc="-5" dirty="0">
                <a:solidFill>
                  <a:srgbClr val="2F2B20"/>
                </a:solidFill>
                <a:latin typeface="Arial"/>
                <a:cs typeface="Arial"/>
              </a:rPr>
              <a:t>т</a:t>
            </a:r>
            <a:r>
              <a:rPr sz="1600" dirty="0">
                <a:solidFill>
                  <a:srgbClr val="2F2B20"/>
                </a:solidFill>
                <a:latin typeface="Arial"/>
                <a:cs typeface="Arial"/>
              </a:rPr>
              <a:t>	</a:t>
            </a:r>
            <a:r>
              <a:rPr sz="1600" spc="-5" dirty="0">
                <a:solidFill>
                  <a:srgbClr val="2F2B20"/>
                </a:solidFill>
                <a:latin typeface="Arial"/>
                <a:cs typeface="Arial"/>
              </a:rPr>
              <a:t>в</a:t>
            </a:r>
            <a:endParaRPr sz="16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584619" y="649160"/>
            <a:ext cx="4267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2F2B20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2F2B20"/>
                </a:solidFill>
                <a:latin typeface="Arial"/>
                <a:cs typeface="Arial"/>
              </a:rPr>
              <a:t>о</a:t>
            </a:r>
            <a:r>
              <a:rPr sz="1600" dirty="0">
                <a:solidFill>
                  <a:srgbClr val="2F2B20"/>
                </a:solidFill>
                <a:latin typeface="Arial"/>
                <a:cs typeface="Arial"/>
              </a:rPr>
              <a:t>м</a:t>
            </a:r>
            <a:r>
              <a:rPr sz="1600" spc="-5" dirty="0">
                <a:solidFill>
                  <a:srgbClr val="2F2B20"/>
                </a:solidFill>
                <a:latin typeface="Arial"/>
                <a:cs typeface="Arial"/>
              </a:rPr>
              <a:t>,</a:t>
            </a:r>
            <a:endParaRPr sz="16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201827" y="649160"/>
            <a:ext cx="5981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2F2B20"/>
                </a:solidFill>
                <a:latin typeface="Arial"/>
                <a:cs typeface="Arial"/>
              </a:rPr>
              <a:t>ч</a:t>
            </a:r>
            <a:r>
              <a:rPr sz="1600" spc="-20" dirty="0">
                <a:solidFill>
                  <a:srgbClr val="2F2B20"/>
                </a:solidFill>
                <a:latin typeface="Arial"/>
                <a:cs typeface="Arial"/>
              </a:rPr>
              <a:t>т</a:t>
            </a:r>
            <a:r>
              <a:rPr sz="1600" spc="0" dirty="0">
                <a:solidFill>
                  <a:srgbClr val="2F2B20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2F2B20"/>
                </a:solidFill>
                <a:latin typeface="Arial"/>
                <a:cs typeface="Arial"/>
              </a:rPr>
              <a:t>б</a:t>
            </a:r>
            <a:r>
              <a:rPr sz="1600" spc="-5" dirty="0">
                <a:solidFill>
                  <a:srgbClr val="2F2B20"/>
                </a:solidFill>
                <a:latin typeface="Arial"/>
                <a:cs typeface="Arial"/>
              </a:rPr>
              <a:t>ы</a:t>
            </a:r>
            <a:endParaRPr sz="16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650536" y="893000"/>
            <a:ext cx="30568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29995" algn="l"/>
                <a:tab pos="1519555" algn="l"/>
              </a:tabLst>
            </a:pPr>
            <a:r>
              <a:rPr sz="1600" spc="-5" dirty="0">
                <a:solidFill>
                  <a:srgbClr val="2F2B20"/>
                </a:solidFill>
                <a:latin typeface="Arial"/>
                <a:cs typeface="Arial"/>
              </a:rPr>
              <a:t>корневища	–	</a:t>
            </a:r>
            <a:r>
              <a:rPr sz="1600" spc="-10" dirty="0">
                <a:solidFill>
                  <a:srgbClr val="2F2B20"/>
                </a:solidFill>
                <a:latin typeface="Arial"/>
                <a:cs typeface="Arial"/>
              </a:rPr>
              <a:t>спровоцировать</a:t>
            </a:r>
            <a:endParaRPr sz="16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857325" y="649160"/>
            <a:ext cx="109728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32080" algn="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2F2B20"/>
                </a:solidFill>
                <a:latin typeface="Arial"/>
                <a:cs typeface="Arial"/>
              </a:rPr>
              <a:t>р</a:t>
            </a:r>
            <a:r>
              <a:rPr sz="1600" spc="-20" dirty="0">
                <a:solidFill>
                  <a:srgbClr val="2F2B20"/>
                </a:solidFill>
                <a:latin typeface="Arial"/>
                <a:cs typeface="Arial"/>
              </a:rPr>
              <a:t>а</a:t>
            </a:r>
            <a:r>
              <a:rPr sz="1600" spc="-5" dirty="0">
                <a:solidFill>
                  <a:srgbClr val="2F2B20"/>
                </a:solidFill>
                <a:latin typeface="Arial"/>
                <a:cs typeface="Arial"/>
              </a:rPr>
              <a:t>з</a:t>
            </a:r>
            <a:r>
              <a:rPr sz="1600" spc="-10" dirty="0">
                <a:solidFill>
                  <a:srgbClr val="2F2B20"/>
                </a:solidFill>
                <a:latin typeface="Arial"/>
                <a:cs typeface="Arial"/>
              </a:rPr>
              <a:t>р</a:t>
            </a:r>
            <a:r>
              <a:rPr sz="1600" spc="-45" dirty="0">
                <a:solidFill>
                  <a:srgbClr val="2F2B20"/>
                </a:solidFill>
                <a:latin typeface="Arial"/>
                <a:cs typeface="Arial"/>
              </a:rPr>
              <a:t>е</a:t>
            </a:r>
            <a:r>
              <a:rPr sz="1600" spc="-5" dirty="0">
                <a:solidFill>
                  <a:srgbClr val="2F2B20"/>
                </a:solidFill>
                <a:latin typeface="Arial"/>
                <a:cs typeface="Arial"/>
              </a:rPr>
              <a:t>з</a:t>
            </a:r>
            <a:r>
              <a:rPr sz="1600" spc="-30" dirty="0">
                <a:solidFill>
                  <a:srgbClr val="2F2B20"/>
                </a:solidFill>
                <a:latin typeface="Arial"/>
                <a:cs typeface="Arial"/>
              </a:rPr>
              <a:t>а</a:t>
            </a:r>
            <a:r>
              <a:rPr sz="1600" spc="-5" dirty="0">
                <a:solidFill>
                  <a:srgbClr val="2F2B20"/>
                </a:solidFill>
                <a:latin typeface="Arial"/>
                <a:cs typeface="Arial"/>
              </a:rPr>
              <a:t>ть  </a:t>
            </a:r>
            <a:r>
              <a:rPr sz="1600" spc="-45" dirty="0">
                <a:solidFill>
                  <a:srgbClr val="2F2B20"/>
                </a:solidFill>
                <a:latin typeface="Arial"/>
                <a:cs typeface="Arial"/>
              </a:rPr>
              <a:t>о</a:t>
            </a:r>
            <a:r>
              <a:rPr sz="1600" spc="-5" dirty="0">
                <a:solidFill>
                  <a:srgbClr val="2F2B20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2F2B20"/>
                </a:solidFill>
                <a:latin typeface="Arial"/>
                <a:cs typeface="Arial"/>
              </a:rPr>
              <a:t>ра</a:t>
            </a:r>
            <a:r>
              <a:rPr sz="1600" dirty="0">
                <a:solidFill>
                  <a:srgbClr val="2F2B20"/>
                </a:solidFill>
                <a:latin typeface="Arial"/>
                <a:cs typeface="Arial"/>
              </a:rPr>
              <a:t>с</a:t>
            </a:r>
            <a:r>
              <a:rPr sz="1600" spc="-20" dirty="0">
                <a:solidFill>
                  <a:srgbClr val="2F2B20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2F2B20"/>
                </a:solidFill>
                <a:latin typeface="Arial"/>
                <a:cs typeface="Arial"/>
              </a:rPr>
              <a:t>а</a:t>
            </a:r>
            <a:r>
              <a:rPr sz="1600" dirty="0">
                <a:solidFill>
                  <a:srgbClr val="2F2B20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2F2B20"/>
                </a:solidFill>
                <a:latin typeface="Arial"/>
                <a:cs typeface="Arial"/>
              </a:rPr>
              <a:t>и</a:t>
            </a:r>
            <a:r>
              <a:rPr sz="1600" spc="-5" dirty="0">
                <a:solidFill>
                  <a:srgbClr val="2F2B20"/>
                </a:solidFill>
                <a:latin typeface="Arial"/>
                <a:cs typeface="Arial"/>
              </a:rPr>
              <a:t>е  з</a:t>
            </a:r>
            <a:r>
              <a:rPr sz="1600" spc="-10" dirty="0">
                <a:solidFill>
                  <a:srgbClr val="2F2B20"/>
                </a:solidFill>
                <a:latin typeface="Arial"/>
                <a:cs typeface="Arial"/>
              </a:rPr>
              <a:t>а</a:t>
            </a:r>
            <a:r>
              <a:rPr sz="1600" dirty="0">
                <a:solidFill>
                  <a:srgbClr val="2F2B20"/>
                </a:solidFill>
                <a:latin typeface="Arial"/>
                <a:cs typeface="Arial"/>
              </a:rPr>
              <a:t>с</a:t>
            </a:r>
            <a:r>
              <a:rPr sz="1600" spc="-20" dirty="0">
                <a:solidFill>
                  <a:srgbClr val="2F2B20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2F2B20"/>
                </a:solidFill>
                <a:latin typeface="Arial"/>
                <a:cs typeface="Arial"/>
              </a:rPr>
              <a:t>а</a:t>
            </a:r>
            <a:r>
              <a:rPr sz="1600" spc="-5" dirty="0">
                <a:solidFill>
                  <a:srgbClr val="2F2B20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2F2B20"/>
                </a:solidFill>
                <a:latin typeface="Arial"/>
                <a:cs typeface="Arial"/>
              </a:rPr>
              <a:t>и</a:t>
            </a:r>
            <a:r>
              <a:rPr sz="1600" spc="0" dirty="0">
                <a:solidFill>
                  <a:srgbClr val="2F2B20"/>
                </a:solidFill>
                <a:latin typeface="Arial"/>
                <a:cs typeface="Arial"/>
              </a:rPr>
              <a:t>т</a:t>
            </a:r>
            <a:r>
              <a:rPr sz="1600" spc="-5" dirty="0">
                <a:solidFill>
                  <a:srgbClr val="2F2B20"/>
                </a:solidFill>
                <a:latin typeface="Arial"/>
                <a:cs typeface="Arial"/>
              </a:rPr>
              <a:t>ь</a:t>
            </a:r>
            <a:endParaRPr sz="16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650740" y="1136840"/>
            <a:ext cx="430403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38200" algn="l"/>
                <a:tab pos="1880870" algn="l"/>
                <a:tab pos="2470785" algn="l"/>
              </a:tabLst>
            </a:pPr>
            <a:r>
              <a:rPr sz="1600" spc="-10" dirty="0">
                <a:solidFill>
                  <a:srgbClr val="2F2B20"/>
                </a:solidFill>
                <a:latin typeface="Arial"/>
                <a:cs typeface="Arial"/>
              </a:rPr>
              <a:t>новых	</a:t>
            </a:r>
            <a:r>
              <a:rPr sz="1600" spc="-15" dirty="0">
                <a:solidFill>
                  <a:srgbClr val="2F2B20"/>
                </a:solidFill>
                <a:latin typeface="Arial"/>
                <a:cs typeface="Arial"/>
              </a:rPr>
              <a:t>побегов,	</a:t>
            </a:r>
            <a:r>
              <a:rPr sz="1600" spc="-10" dirty="0">
                <a:solidFill>
                  <a:srgbClr val="2F2B20"/>
                </a:solidFill>
                <a:latin typeface="Arial"/>
                <a:cs typeface="Arial"/>
              </a:rPr>
              <a:t>тем	</a:t>
            </a:r>
            <a:r>
              <a:rPr sz="1600" spc="-5" dirty="0">
                <a:solidFill>
                  <a:srgbClr val="2F2B20"/>
                </a:solidFill>
                <a:latin typeface="Arial"/>
                <a:cs typeface="Arial"/>
              </a:rPr>
              <a:t>самым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129665" algn="l"/>
                <a:tab pos="2597150" algn="l"/>
                <a:tab pos="3745865" algn="l"/>
              </a:tabLst>
            </a:pPr>
            <a:r>
              <a:rPr sz="1600" spc="-10" dirty="0">
                <a:solidFill>
                  <a:srgbClr val="2F2B20"/>
                </a:solidFill>
                <a:latin typeface="Arial"/>
                <a:cs typeface="Arial"/>
              </a:rPr>
              <a:t>истратить	</a:t>
            </a:r>
            <a:r>
              <a:rPr sz="1600" spc="-5" dirty="0">
                <a:solidFill>
                  <a:srgbClr val="2F2B20"/>
                </a:solidFill>
                <a:latin typeface="Arial"/>
                <a:cs typeface="Arial"/>
              </a:rPr>
              <a:t>пластические	</a:t>
            </a:r>
            <a:r>
              <a:rPr sz="1600" spc="-10" dirty="0">
                <a:solidFill>
                  <a:srgbClr val="2F2B20"/>
                </a:solidFill>
                <a:latin typeface="Arial"/>
                <a:cs typeface="Arial"/>
              </a:rPr>
              <a:t>вещества,	</a:t>
            </a:r>
            <a:r>
              <a:rPr sz="1600" spc="-20" dirty="0">
                <a:solidFill>
                  <a:srgbClr val="2F2B20"/>
                </a:solidFill>
                <a:latin typeface="Arial"/>
                <a:cs typeface="Arial"/>
              </a:rPr>
              <a:t>затем</a:t>
            </a:r>
            <a:endParaRPr sz="16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650333" y="1624520"/>
            <a:ext cx="4304030" cy="1877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99700"/>
              </a:lnSpc>
              <a:spcBef>
                <a:spcPts val="100"/>
              </a:spcBef>
            </a:pPr>
            <a:r>
              <a:rPr sz="1600" spc="-5" dirty="0">
                <a:solidFill>
                  <a:srgbClr val="2F2B20"/>
                </a:solidFill>
                <a:latin typeface="Arial"/>
                <a:cs typeface="Arial"/>
              </a:rPr>
              <a:t>лишить </a:t>
            </a:r>
            <a:r>
              <a:rPr sz="1600" spc="-20" dirty="0">
                <a:solidFill>
                  <a:srgbClr val="2F2B20"/>
                </a:solidFill>
                <a:latin typeface="Arial"/>
                <a:cs typeface="Arial"/>
              </a:rPr>
              <a:t>света </a:t>
            </a:r>
            <a:r>
              <a:rPr sz="1600" spc="-5" dirty="0">
                <a:solidFill>
                  <a:srgbClr val="2F2B20"/>
                </a:solidFill>
                <a:latin typeface="Arial"/>
                <a:cs typeface="Arial"/>
              </a:rPr>
              <a:t>– </a:t>
            </a:r>
            <a:r>
              <a:rPr sz="1600" spc="-15" dirty="0">
                <a:solidFill>
                  <a:srgbClr val="2F2B20"/>
                </a:solidFill>
                <a:latin typeface="Arial"/>
                <a:cs typeface="Arial"/>
              </a:rPr>
              <a:t>удушить </a:t>
            </a:r>
            <a:r>
              <a:rPr sz="1600" spc="-20" dirty="0">
                <a:solidFill>
                  <a:srgbClr val="2F2B20"/>
                </a:solidFill>
                <a:latin typeface="Arial"/>
                <a:cs typeface="Arial"/>
              </a:rPr>
              <a:t>(метод </a:t>
            </a:r>
            <a:r>
              <a:rPr sz="1600" b="1" i="1" spc="-5" dirty="0">
                <a:solidFill>
                  <a:srgbClr val="2F2B20"/>
                </a:solidFill>
                <a:latin typeface="Arial"/>
                <a:cs typeface="Arial"/>
              </a:rPr>
              <a:t>удушения</a:t>
            </a:r>
            <a:r>
              <a:rPr sz="1600" spc="-5" dirty="0">
                <a:solidFill>
                  <a:srgbClr val="2F2B20"/>
                </a:solidFill>
                <a:latin typeface="Arial"/>
                <a:cs typeface="Arial"/>
              </a:rPr>
              <a:t>).  Обычно </a:t>
            </a:r>
            <a:r>
              <a:rPr sz="1600" spc="-15" dirty="0">
                <a:solidFill>
                  <a:srgbClr val="2F2B20"/>
                </a:solidFill>
                <a:latin typeface="Arial"/>
                <a:cs typeface="Arial"/>
              </a:rPr>
              <a:t>достигается </a:t>
            </a:r>
            <a:r>
              <a:rPr sz="1600" spc="-10" dirty="0">
                <a:solidFill>
                  <a:srgbClr val="2F2B20"/>
                </a:solidFill>
                <a:latin typeface="Arial"/>
                <a:cs typeface="Arial"/>
              </a:rPr>
              <a:t>перекрестной </a:t>
            </a:r>
            <a:r>
              <a:rPr sz="1600" spc="-5" dirty="0">
                <a:solidFill>
                  <a:srgbClr val="2F2B20"/>
                </a:solidFill>
                <a:latin typeface="Arial"/>
                <a:cs typeface="Arial"/>
              </a:rPr>
              <a:t>дисковой  </a:t>
            </a:r>
            <a:r>
              <a:rPr sz="1600" spc="-10" dirty="0">
                <a:solidFill>
                  <a:srgbClr val="2F2B20"/>
                </a:solidFill>
                <a:latin typeface="Arial"/>
                <a:cs typeface="Arial"/>
              </a:rPr>
              <a:t>обработкой на </a:t>
            </a:r>
            <a:r>
              <a:rPr sz="1600" spc="-5" dirty="0">
                <a:solidFill>
                  <a:srgbClr val="2F2B20"/>
                </a:solidFill>
                <a:latin typeface="Arial"/>
                <a:cs typeface="Arial"/>
              </a:rPr>
              <a:t>8-10</a:t>
            </a:r>
            <a:r>
              <a:rPr sz="1600" spc="65" dirty="0">
                <a:solidFill>
                  <a:srgbClr val="2F2B2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F2B20"/>
                </a:solidFill>
                <a:latin typeface="Arial"/>
                <a:cs typeface="Arial"/>
              </a:rPr>
              <a:t>см.</a:t>
            </a:r>
            <a:endParaRPr sz="1600">
              <a:latin typeface="Arial"/>
              <a:cs typeface="Arial"/>
            </a:endParaRPr>
          </a:p>
          <a:p>
            <a:pPr marL="121920" marR="2005330">
              <a:lnSpc>
                <a:spcPct val="85200"/>
              </a:lnSpc>
              <a:spcBef>
                <a:spcPts val="1470"/>
              </a:spcBef>
            </a:pPr>
            <a:r>
              <a:rPr sz="2400" spc="-5" dirty="0">
                <a:solidFill>
                  <a:srgbClr val="FFFFFF"/>
                </a:solidFill>
                <a:latin typeface="Georgia"/>
                <a:cs typeface="Georgia"/>
              </a:rPr>
              <a:t>Вспашка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на  </a:t>
            </a:r>
            <a:r>
              <a:rPr sz="2400" spc="-5" dirty="0">
                <a:solidFill>
                  <a:srgbClr val="FFFFFF"/>
                </a:solidFill>
                <a:latin typeface="Georgia"/>
                <a:cs typeface="Georgia"/>
              </a:rPr>
              <a:t>глубину  пахотного</a:t>
            </a:r>
            <a:r>
              <a:rPr sz="2400" spc="-5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Georgia"/>
                <a:cs typeface="Georgia"/>
              </a:rPr>
              <a:t>слоя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  <p:transition spd="slow">
    <p:blind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33224" y="3798904"/>
            <a:ext cx="3224815" cy="28241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39461" y="721499"/>
            <a:ext cx="3673348" cy="2935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43687" y="2307422"/>
            <a:ext cx="3465479" cy="43321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7052" y="509435"/>
            <a:ext cx="3383279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30" dirty="0">
                <a:latin typeface="Arial"/>
                <a:cs typeface="Arial"/>
              </a:rPr>
              <a:t>Метод </a:t>
            </a:r>
            <a:r>
              <a:rPr b="1" i="1" spc="-5" dirty="0">
                <a:latin typeface="Arial"/>
                <a:cs typeface="Arial"/>
              </a:rPr>
              <a:t>вычесывания </a:t>
            </a:r>
            <a:r>
              <a:rPr spc="-5" dirty="0">
                <a:latin typeface="Arial"/>
                <a:cs typeface="Arial"/>
              </a:rPr>
              <a:t>–  пружинными </a:t>
            </a:r>
            <a:r>
              <a:rPr spc="-10" dirty="0">
                <a:latin typeface="Arial"/>
                <a:cs typeface="Arial"/>
              </a:rPr>
              <a:t>рабочими  органами. </a:t>
            </a:r>
            <a:r>
              <a:rPr spc="-5" dirty="0">
                <a:latin typeface="Arial"/>
                <a:cs typeface="Arial"/>
              </a:rPr>
              <a:t>Корневища  </a:t>
            </a:r>
            <a:r>
              <a:rPr spc="-10" dirty="0">
                <a:latin typeface="Arial"/>
                <a:cs typeface="Arial"/>
              </a:rPr>
              <a:t>убираются,</a:t>
            </a:r>
            <a:r>
              <a:rPr spc="-2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сжигаются.</a:t>
            </a:r>
          </a:p>
        </p:txBody>
      </p:sp>
    </p:spTree>
  </p:cSld>
  <p:clrMapOvr>
    <a:masterClrMapping/>
  </p:clrMapOvr>
  <p:transition spd="slow">
    <p:blind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2412" y="0"/>
            <a:ext cx="1905" cy="307975"/>
          </a:xfrm>
          <a:custGeom>
            <a:avLst/>
            <a:gdLst/>
            <a:ahLst/>
            <a:cxnLst/>
            <a:rect l="l" t="t" r="r" b="b"/>
            <a:pathLst>
              <a:path w="1904" h="307975">
                <a:moveTo>
                  <a:pt x="0" y="307975"/>
                </a:moveTo>
                <a:lnTo>
                  <a:pt x="1587" y="307975"/>
                </a:lnTo>
                <a:lnTo>
                  <a:pt x="1587" y="0"/>
                </a:lnTo>
                <a:lnTo>
                  <a:pt x="0" y="0"/>
                </a:lnTo>
                <a:lnTo>
                  <a:pt x="0" y="307975"/>
                </a:lnTo>
                <a:close/>
              </a:path>
            </a:pathLst>
          </a:custGeom>
          <a:solidFill>
            <a:srgbClr val="696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72562" y="0"/>
            <a:ext cx="12700" cy="307975"/>
          </a:xfrm>
          <a:custGeom>
            <a:avLst/>
            <a:gdLst/>
            <a:ahLst/>
            <a:cxnLst/>
            <a:rect l="l" t="t" r="r" b="b"/>
            <a:pathLst>
              <a:path w="12700" h="307975">
                <a:moveTo>
                  <a:pt x="0" y="307975"/>
                </a:moveTo>
                <a:lnTo>
                  <a:pt x="12700" y="307975"/>
                </a:lnTo>
                <a:lnTo>
                  <a:pt x="12700" y="0"/>
                </a:lnTo>
                <a:lnTo>
                  <a:pt x="0" y="0"/>
                </a:lnTo>
                <a:lnTo>
                  <a:pt x="0" y="307975"/>
                </a:lnTo>
                <a:close/>
              </a:path>
            </a:pathLst>
          </a:custGeom>
          <a:solidFill>
            <a:srgbClr val="696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2712" y="0"/>
            <a:ext cx="41275" cy="307975"/>
          </a:xfrm>
          <a:custGeom>
            <a:avLst/>
            <a:gdLst/>
            <a:ahLst/>
            <a:cxnLst/>
            <a:rect l="l" t="t" r="r" b="b"/>
            <a:pathLst>
              <a:path w="41275" h="307975">
                <a:moveTo>
                  <a:pt x="0" y="307975"/>
                </a:moveTo>
                <a:lnTo>
                  <a:pt x="41275" y="307975"/>
                </a:lnTo>
                <a:lnTo>
                  <a:pt x="41275" y="0"/>
                </a:lnTo>
                <a:lnTo>
                  <a:pt x="0" y="0"/>
                </a:lnTo>
                <a:lnTo>
                  <a:pt x="0" y="307975"/>
                </a:lnTo>
                <a:close/>
              </a:path>
            </a:pathLst>
          </a:custGeom>
          <a:solidFill>
            <a:srgbClr val="696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70962" y="0"/>
            <a:ext cx="5080" cy="307975"/>
          </a:xfrm>
          <a:custGeom>
            <a:avLst/>
            <a:gdLst/>
            <a:ahLst/>
            <a:cxnLst/>
            <a:rect l="l" t="t" r="r" b="b"/>
            <a:pathLst>
              <a:path w="5079" h="307975">
                <a:moveTo>
                  <a:pt x="0" y="307975"/>
                </a:moveTo>
                <a:lnTo>
                  <a:pt x="4762" y="307975"/>
                </a:lnTo>
                <a:lnTo>
                  <a:pt x="4762" y="0"/>
                </a:lnTo>
                <a:lnTo>
                  <a:pt x="0" y="0"/>
                </a:lnTo>
                <a:lnTo>
                  <a:pt x="0" y="307975"/>
                </a:lnTo>
                <a:close/>
              </a:path>
            </a:pathLst>
          </a:custGeom>
          <a:solidFill>
            <a:srgbClr val="696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42412" y="307975"/>
            <a:ext cx="1905" cy="92075"/>
          </a:xfrm>
          <a:custGeom>
            <a:avLst/>
            <a:gdLst/>
            <a:ahLst/>
            <a:cxnLst/>
            <a:rect l="l" t="t" r="r" b="b"/>
            <a:pathLst>
              <a:path w="1904" h="92075">
                <a:moveTo>
                  <a:pt x="0" y="92075"/>
                </a:moveTo>
                <a:lnTo>
                  <a:pt x="1587" y="92075"/>
                </a:lnTo>
                <a:lnTo>
                  <a:pt x="1587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72562" y="307975"/>
            <a:ext cx="12700" cy="92075"/>
          </a:xfrm>
          <a:custGeom>
            <a:avLst/>
            <a:gdLst/>
            <a:ahLst/>
            <a:cxnLst/>
            <a:rect l="l" t="t" r="r" b="b"/>
            <a:pathLst>
              <a:path w="12700" h="92075">
                <a:moveTo>
                  <a:pt x="0" y="92075"/>
                </a:moveTo>
                <a:lnTo>
                  <a:pt x="12700" y="92075"/>
                </a:lnTo>
                <a:lnTo>
                  <a:pt x="127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02712" y="307975"/>
            <a:ext cx="41275" cy="92075"/>
          </a:xfrm>
          <a:custGeom>
            <a:avLst/>
            <a:gdLst/>
            <a:ahLst/>
            <a:cxnLst/>
            <a:rect l="l" t="t" r="r" b="b"/>
            <a:pathLst>
              <a:path w="41275" h="92075">
                <a:moveTo>
                  <a:pt x="0" y="92075"/>
                </a:moveTo>
                <a:lnTo>
                  <a:pt x="41275" y="92075"/>
                </a:lnTo>
                <a:lnTo>
                  <a:pt x="41275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73343" y="307975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131762"/>
                </a:moveTo>
                <a:lnTo>
                  <a:pt x="0" y="0"/>
                </a:lnTo>
                <a:lnTo>
                  <a:pt x="0" y="131762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07975"/>
            <a:ext cx="8915400" cy="92075"/>
          </a:xfrm>
          <a:custGeom>
            <a:avLst/>
            <a:gdLst/>
            <a:ahLst/>
            <a:cxnLst/>
            <a:rect l="l" t="t" r="r" b="b"/>
            <a:pathLst>
              <a:path w="8915400" h="92075">
                <a:moveTo>
                  <a:pt x="0" y="92075"/>
                </a:moveTo>
                <a:lnTo>
                  <a:pt x="8915400" y="92075"/>
                </a:lnTo>
                <a:lnTo>
                  <a:pt x="89154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42412" y="360362"/>
            <a:ext cx="1905" cy="79375"/>
          </a:xfrm>
          <a:custGeom>
            <a:avLst/>
            <a:gdLst/>
            <a:ahLst/>
            <a:cxnLst/>
            <a:rect l="l" t="t" r="r" b="b"/>
            <a:pathLst>
              <a:path w="1904" h="79375">
                <a:moveTo>
                  <a:pt x="0" y="79375"/>
                </a:moveTo>
                <a:lnTo>
                  <a:pt x="1587" y="79375"/>
                </a:lnTo>
                <a:lnTo>
                  <a:pt x="1587" y="0"/>
                </a:lnTo>
                <a:lnTo>
                  <a:pt x="0" y="0"/>
                </a:lnTo>
                <a:lnTo>
                  <a:pt x="0" y="79375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72562" y="360362"/>
            <a:ext cx="12700" cy="79375"/>
          </a:xfrm>
          <a:custGeom>
            <a:avLst/>
            <a:gdLst/>
            <a:ahLst/>
            <a:cxnLst/>
            <a:rect l="l" t="t" r="r" b="b"/>
            <a:pathLst>
              <a:path w="12700" h="79375">
                <a:moveTo>
                  <a:pt x="0" y="79375"/>
                </a:moveTo>
                <a:lnTo>
                  <a:pt x="12700" y="79375"/>
                </a:lnTo>
                <a:lnTo>
                  <a:pt x="12700" y="0"/>
                </a:lnTo>
                <a:lnTo>
                  <a:pt x="0" y="0"/>
                </a:lnTo>
                <a:lnTo>
                  <a:pt x="0" y="79375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02712" y="360362"/>
            <a:ext cx="41275" cy="79375"/>
          </a:xfrm>
          <a:custGeom>
            <a:avLst/>
            <a:gdLst/>
            <a:ahLst/>
            <a:cxnLst/>
            <a:rect l="l" t="t" r="r" b="b"/>
            <a:pathLst>
              <a:path w="41275" h="79375">
                <a:moveTo>
                  <a:pt x="0" y="79375"/>
                </a:moveTo>
                <a:lnTo>
                  <a:pt x="41275" y="79375"/>
                </a:lnTo>
                <a:lnTo>
                  <a:pt x="41275" y="0"/>
                </a:lnTo>
                <a:lnTo>
                  <a:pt x="0" y="0"/>
                </a:lnTo>
                <a:lnTo>
                  <a:pt x="0" y="79375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10200" y="360362"/>
            <a:ext cx="3505200" cy="79375"/>
          </a:xfrm>
          <a:custGeom>
            <a:avLst/>
            <a:gdLst/>
            <a:ahLst/>
            <a:cxnLst/>
            <a:rect l="l" t="t" r="r" b="b"/>
            <a:pathLst>
              <a:path w="3505200" h="79375">
                <a:moveTo>
                  <a:pt x="0" y="79375"/>
                </a:moveTo>
                <a:lnTo>
                  <a:pt x="3505200" y="79375"/>
                </a:lnTo>
                <a:lnTo>
                  <a:pt x="3505200" y="0"/>
                </a:lnTo>
                <a:lnTo>
                  <a:pt x="0" y="0"/>
                </a:lnTo>
                <a:lnTo>
                  <a:pt x="0" y="79375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42412" y="439737"/>
            <a:ext cx="1905" cy="180975"/>
          </a:xfrm>
          <a:custGeom>
            <a:avLst/>
            <a:gdLst/>
            <a:ahLst/>
            <a:cxnLst/>
            <a:rect l="l" t="t" r="r" b="b"/>
            <a:pathLst>
              <a:path w="1904" h="180975">
                <a:moveTo>
                  <a:pt x="0" y="180975"/>
                </a:moveTo>
                <a:lnTo>
                  <a:pt x="1587" y="180975"/>
                </a:lnTo>
                <a:lnTo>
                  <a:pt x="1587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CB08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072562" y="439737"/>
            <a:ext cx="12700" cy="180975"/>
          </a:xfrm>
          <a:custGeom>
            <a:avLst/>
            <a:gdLst/>
            <a:ahLst/>
            <a:cxnLst/>
            <a:rect l="l" t="t" r="r" b="b"/>
            <a:pathLst>
              <a:path w="12700" h="180975">
                <a:moveTo>
                  <a:pt x="0" y="180975"/>
                </a:moveTo>
                <a:lnTo>
                  <a:pt x="12700" y="180975"/>
                </a:lnTo>
                <a:lnTo>
                  <a:pt x="127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CB08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02712" y="439737"/>
            <a:ext cx="41275" cy="180975"/>
          </a:xfrm>
          <a:custGeom>
            <a:avLst/>
            <a:gdLst/>
            <a:ahLst/>
            <a:cxnLst/>
            <a:rect l="l" t="t" r="r" b="b"/>
            <a:pathLst>
              <a:path w="41275" h="180975">
                <a:moveTo>
                  <a:pt x="0" y="180975"/>
                </a:moveTo>
                <a:lnTo>
                  <a:pt x="41275" y="180975"/>
                </a:lnTo>
                <a:lnTo>
                  <a:pt x="41275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CB08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10200" y="439737"/>
            <a:ext cx="3565525" cy="180975"/>
          </a:xfrm>
          <a:custGeom>
            <a:avLst/>
            <a:gdLst/>
            <a:ahLst/>
            <a:cxnLst/>
            <a:rect l="l" t="t" r="r" b="b"/>
            <a:pathLst>
              <a:path w="3565525" h="180975">
                <a:moveTo>
                  <a:pt x="0" y="180975"/>
                </a:moveTo>
                <a:lnTo>
                  <a:pt x="3565525" y="180975"/>
                </a:lnTo>
                <a:lnTo>
                  <a:pt x="3565525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CB08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07025" y="511175"/>
            <a:ext cx="3063875" cy="0"/>
          </a:xfrm>
          <a:custGeom>
            <a:avLst/>
            <a:gdLst/>
            <a:ahLst/>
            <a:cxnLst/>
            <a:rect l="l" t="t" r="r" b="b"/>
            <a:pathLst>
              <a:path w="3063875">
                <a:moveTo>
                  <a:pt x="0" y="0"/>
                </a:moveTo>
                <a:lnTo>
                  <a:pt x="3063875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73937" y="607218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029700" y="0"/>
            <a:ext cx="0" cy="621030"/>
          </a:xfrm>
          <a:custGeom>
            <a:avLst/>
            <a:gdLst/>
            <a:ahLst/>
            <a:cxnLst/>
            <a:rect l="l" t="t" r="r" b="b"/>
            <a:pathLst>
              <a:path h="621030">
                <a:moveTo>
                  <a:pt x="0" y="0"/>
                </a:moveTo>
                <a:lnTo>
                  <a:pt x="0" y="620712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943181" y="0"/>
            <a:ext cx="0" cy="586105"/>
          </a:xfrm>
          <a:custGeom>
            <a:avLst/>
            <a:gdLst/>
            <a:ahLst/>
            <a:cxnLst/>
            <a:rect l="l" t="t" r="r" b="b"/>
            <a:pathLst>
              <a:path h="586105">
                <a:moveTo>
                  <a:pt x="0" y="0"/>
                </a:moveTo>
                <a:lnTo>
                  <a:pt x="0" y="585787"/>
                </a:lnTo>
              </a:path>
            </a:pathLst>
          </a:custGeom>
          <a:ln w="5556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78093" y="0"/>
            <a:ext cx="0" cy="586105"/>
          </a:xfrm>
          <a:custGeom>
            <a:avLst/>
            <a:gdLst/>
            <a:ahLst/>
            <a:cxnLst/>
            <a:rect l="l" t="t" r="r" b="b"/>
            <a:pathLst>
              <a:path h="586105">
                <a:moveTo>
                  <a:pt x="0" y="0"/>
                </a:moveTo>
                <a:lnTo>
                  <a:pt x="0" y="585787"/>
                </a:lnTo>
              </a:path>
            </a:pathLst>
          </a:custGeom>
          <a:ln w="793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609917" y="727075"/>
            <a:ext cx="81972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75385" algn="l"/>
                <a:tab pos="3114040" algn="l"/>
                <a:tab pos="4261485" algn="l"/>
                <a:tab pos="4645660" algn="l"/>
                <a:tab pos="6167755" algn="l"/>
                <a:tab pos="6560820" algn="l"/>
              </a:tabLst>
            </a:pPr>
            <a:r>
              <a:rPr sz="2000" dirty="0">
                <a:latin typeface="Arial"/>
                <a:cs typeface="Arial"/>
              </a:rPr>
              <a:t>Важной	</a:t>
            </a:r>
            <a:r>
              <a:rPr sz="2000" spc="-5" dirty="0">
                <a:latin typeface="Arial"/>
                <a:cs typeface="Arial"/>
              </a:rPr>
              <a:t>особенностью	борьбы	</a:t>
            </a:r>
            <a:r>
              <a:rPr sz="2000" dirty="0">
                <a:latin typeface="Arial"/>
                <a:cs typeface="Arial"/>
              </a:rPr>
              <a:t>с	</a:t>
            </a:r>
            <a:r>
              <a:rPr sz="2000" spc="0" dirty="0">
                <a:latin typeface="Arial"/>
                <a:cs typeface="Arial"/>
              </a:rPr>
              <a:t>сорняками	</a:t>
            </a:r>
            <a:r>
              <a:rPr sz="2000" dirty="0">
                <a:latin typeface="Arial"/>
                <a:cs typeface="Arial"/>
              </a:rPr>
              <a:t>в	</a:t>
            </a:r>
            <a:r>
              <a:rPr sz="2000" spc="-10" dirty="0">
                <a:latin typeface="Arial"/>
                <a:cs typeface="Arial"/>
              </a:rPr>
              <a:t>органическом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51315" y="1031976"/>
            <a:ext cx="855662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latin typeface="Arial"/>
                <a:cs typeface="Arial"/>
              </a:rPr>
              <a:t>земледелии является </a:t>
            </a:r>
            <a:r>
              <a:rPr sz="2000" spc="-10" dirty="0">
                <a:latin typeface="Arial"/>
                <a:cs typeface="Arial"/>
              </a:rPr>
              <a:t>более </a:t>
            </a:r>
            <a:r>
              <a:rPr sz="2000" dirty="0">
                <a:latin typeface="Arial"/>
                <a:cs typeface="Arial"/>
              </a:rPr>
              <a:t>широкое </a:t>
            </a:r>
            <a:r>
              <a:rPr sz="2000" spc="-15" dirty="0">
                <a:latin typeface="Arial"/>
                <a:cs typeface="Arial"/>
              </a:rPr>
              <a:t>использование </a:t>
            </a:r>
            <a:r>
              <a:rPr sz="2000" spc="-10" dirty="0">
                <a:latin typeface="Arial"/>
                <a:cs typeface="Arial"/>
              </a:rPr>
              <a:t>обработки </a:t>
            </a:r>
            <a:r>
              <a:rPr sz="2000" spc="-15" dirty="0">
                <a:latin typeface="Arial"/>
                <a:cs typeface="Arial"/>
              </a:rPr>
              <a:t>почвы </a:t>
            </a:r>
            <a:r>
              <a:rPr sz="2000" spc="5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в </a:t>
            </a:r>
            <a:r>
              <a:rPr sz="2000" spc="-10" dirty="0">
                <a:latin typeface="Arial"/>
                <a:cs typeface="Arial"/>
              </a:rPr>
              <a:t>междурядьях </a:t>
            </a:r>
            <a:r>
              <a:rPr sz="2000" dirty="0">
                <a:latin typeface="Arial"/>
                <a:cs typeface="Arial"/>
              </a:rPr>
              <a:t>пропашных </a:t>
            </a:r>
            <a:r>
              <a:rPr sz="2000" spc="-30" dirty="0">
                <a:latin typeface="Arial"/>
                <a:cs typeface="Arial"/>
              </a:rPr>
              <a:t>культур. </a:t>
            </a:r>
            <a:r>
              <a:rPr sz="2000" spc="-5" dirty="0">
                <a:latin typeface="Arial"/>
                <a:cs typeface="Arial"/>
              </a:rPr>
              <a:t>Для </a:t>
            </a:r>
            <a:r>
              <a:rPr sz="2000" spc="-30" dirty="0">
                <a:latin typeface="Arial"/>
                <a:cs typeface="Arial"/>
              </a:rPr>
              <a:t>этого </a:t>
            </a:r>
            <a:r>
              <a:rPr sz="2000" spc="-15" dirty="0">
                <a:latin typeface="Arial"/>
                <a:cs typeface="Arial"/>
              </a:rPr>
              <a:t>используются  </a:t>
            </a:r>
            <a:r>
              <a:rPr sz="2000" spc="-10" dirty="0">
                <a:latin typeface="Arial"/>
                <a:cs typeface="Arial"/>
              </a:rPr>
              <a:t>всевозможные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орудия: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949945" y="2061121"/>
            <a:ext cx="2311387" cy="20652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35487" y="2162670"/>
            <a:ext cx="3238690" cy="18989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90460" y="4368672"/>
            <a:ext cx="1901812" cy="16033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29508" y="4529647"/>
            <a:ext cx="1673225" cy="14557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57863" y="4569403"/>
            <a:ext cx="2057490" cy="14122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787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6387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675" y="6858000"/>
                </a:lnTo>
                <a:lnTo>
                  <a:pt x="193675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662" y="0"/>
            <a:ext cx="1482725" cy="333375"/>
          </a:xfrm>
          <a:custGeom>
            <a:avLst/>
            <a:gdLst/>
            <a:ahLst/>
            <a:cxnLst/>
            <a:rect l="l" t="t" r="r" b="b"/>
            <a:pathLst>
              <a:path w="1482725" h="333375">
                <a:moveTo>
                  <a:pt x="0" y="333375"/>
                </a:moveTo>
                <a:lnTo>
                  <a:pt x="1482725" y="333375"/>
                </a:lnTo>
                <a:lnTo>
                  <a:pt x="1482725" y="0"/>
                </a:lnTo>
                <a:lnTo>
                  <a:pt x="0" y="0"/>
                </a:lnTo>
                <a:lnTo>
                  <a:pt x="0" y="333375"/>
                </a:lnTo>
                <a:close/>
              </a:path>
            </a:pathLst>
          </a:custGeom>
          <a:solidFill>
            <a:srgbClr val="FFFFFF">
              <a:alpha val="1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90662" y="6519862"/>
            <a:ext cx="1482725" cy="338455"/>
          </a:xfrm>
          <a:custGeom>
            <a:avLst/>
            <a:gdLst/>
            <a:ahLst/>
            <a:cxnLst/>
            <a:rect l="l" t="t" r="r" b="b"/>
            <a:pathLst>
              <a:path w="1482725" h="338454">
                <a:moveTo>
                  <a:pt x="0" y="338137"/>
                </a:moveTo>
                <a:lnTo>
                  <a:pt x="1482725" y="338137"/>
                </a:lnTo>
                <a:lnTo>
                  <a:pt x="1482725" y="0"/>
                </a:lnTo>
                <a:lnTo>
                  <a:pt x="0" y="0"/>
                </a:lnTo>
                <a:lnTo>
                  <a:pt x="0" y="338137"/>
                </a:lnTo>
                <a:close/>
              </a:path>
            </a:pathLst>
          </a:custGeom>
          <a:solidFill>
            <a:srgbClr val="FFFFFF">
              <a:alpha val="1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0062" y="0"/>
            <a:ext cx="228600" cy="333375"/>
          </a:xfrm>
          <a:custGeom>
            <a:avLst/>
            <a:gdLst/>
            <a:ahLst/>
            <a:cxnLst/>
            <a:rect l="l" t="t" r="r" b="b"/>
            <a:pathLst>
              <a:path w="228600" h="333375">
                <a:moveTo>
                  <a:pt x="0" y="333375"/>
                </a:moveTo>
                <a:lnTo>
                  <a:pt x="228600" y="333375"/>
                </a:lnTo>
                <a:lnTo>
                  <a:pt x="228600" y="0"/>
                </a:lnTo>
                <a:lnTo>
                  <a:pt x="0" y="0"/>
                </a:lnTo>
                <a:lnTo>
                  <a:pt x="0" y="333375"/>
                </a:lnTo>
                <a:close/>
              </a:path>
            </a:pathLst>
          </a:custGeom>
          <a:solidFill>
            <a:srgbClr val="FFFFFF">
              <a:alpha val="1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0062" y="6519862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137"/>
                </a:moveTo>
                <a:lnTo>
                  <a:pt x="228600" y="338137"/>
                </a:lnTo>
                <a:lnTo>
                  <a:pt x="228600" y="0"/>
                </a:lnTo>
                <a:lnTo>
                  <a:pt x="0" y="0"/>
                </a:lnTo>
                <a:lnTo>
                  <a:pt x="0" y="338137"/>
                </a:lnTo>
                <a:close/>
              </a:path>
            </a:pathLst>
          </a:custGeom>
          <a:solidFill>
            <a:srgbClr val="FFFFFF">
              <a:alpha val="1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662" y="0"/>
            <a:ext cx="762000" cy="333375"/>
          </a:xfrm>
          <a:custGeom>
            <a:avLst/>
            <a:gdLst/>
            <a:ahLst/>
            <a:cxnLst/>
            <a:rect l="l" t="t" r="r" b="b"/>
            <a:pathLst>
              <a:path w="762000" h="333375">
                <a:moveTo>
                  <a:pt x="0" y="333375"/>
                </a:moveTo>
                <a:lnTo>
                  <a:pt x="762000" y="333375"/>
                </a:lnTo>
                <a:lnTo>
                  <a:pt x="762000" y="0"/>
                </a:lnTo>
                <a:lnTo>
                  <a:pt x="0" y="0"/>
                </a:lnTo>
                <a:lnTo>
                  <a:pt x="0" y="333375"/>
                </a:lnTo>
                <a:close/>
              </a:path>
            </a:pathLst>
          </a:custGeom>
          <a:solidFill>
            <a:srgbClr val="FFFFFF">
              <a:alpha val="1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8662" y="6519862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137"/>
                </a:moveTo>
                <a:lnTo>
                  <a:pt x="762000" y="338137"/>
                </a:lnTo>
                <a:lnTo>
                  <a:pt x="762000" y="0"/>
                </a:lnTo>
                <a:lnTo>
                  <a:pt x="0" y="0"/>
                </a:lnTo>
                <a:lnTo>
                  <a:pt x="0" y="338137"/>
                </a:lnTo>
                <a:close/>
              </a:path>
            </a:pathLst>
          </a:custGeom>
          <a:solidFill>
            <a:srgbClr val="FFFFFF">
              <a:alpha val="1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07187" y="6519862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137"/>
                </a:moveTo>
                <a:lnTo>
                  <a:pt x="1524000" y="338137"/>
                </a:lnTo>
                <a:lnTo>
                  <a:pt x="1524000" y="0"/>
                </a:lnTo>
                <a:lnTo>
                  <a:pt x="0" y="0"/>
                </a:lnTo>
                <a:lnTo>
                  <a:pt x="0" y="338137"/>
                </a:lnTo>
                <a:close/>
              </a:path>
            </a:pathLst>
          </a:custGeom>
          <a:solidFill>
            <a:srgbClr val="FFFFFF">
              <a:alpha val="1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93187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8000"/>
                </a:moveTo>
                <a:lnTo>
                  <a:pt x="150812" y="6858000"/>
                </a:lnTo>
                <a:lnTo>
                  <a:pt x="15081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31187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76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762000" y="0"/>
                </a:lnTo>
                <a:lnTo>
                  <a:pt x="762000" y="6858000"/>
                </a:lnTo>
                <a:close/>
              </a:path>
            </a:pathLst>
          </a:custGeom>
          <a:solidFill>
            <a:srgbClr val="FFFFFF">
              <a:alpha val="1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3987" y="0"/>
            <a:ext cx="596900" cy="333375"/>
          </a:xfrm>
          <a:custGeom>
            <a:avLst/>
            <a:gdLst/>
            <a:ahLst/>
            <a:cxnLst/>
            <a:rect l="l" t="t" r="r" b="b"/>
            <a:pathLst>
              <a:path w="596900" h="333375">
                <a:moveTo>
                  <a:pt x="0" y="333375"/>
                </a:moveTo>
                <a:lnTo>
                  <a:pt x="596900" y="333375"/>
                </a:lnTo>
                <a:lnTo>
                  <a:pt x="596900" y="0"/>
                </a:lnTo>
                <a:lnTo>
                  <a:pt x="0" y="0"/>
                </a:lnTo>
                <a:lnTo>
                  <a:pt x="0" y="333375"/>
                </a:lnTo>
                <a:close/>
              </a:path>
            </a:pathLst>
          </a:custGeom>
          <a:solidFill>
            <a:srgbClr val="FFFFFF">
              <a:alpha val="1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63987" y="6519862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137"/>
                </a:moveTo>
                <a:lnTo>
                  <a:pt x="2743200" y="338137"/>
                </a:lnTo>
                <a:lnTo>
                  <a:pt x="2743200" y="0"/>
                </a:lnTo>
                <a:lnTo>
                  <a:pt x="0" y="0"/>
                </a:lnTo>
                <a:lnTo>
                  <a:pt x="0" y="338137"/>
                </a:lnTo>
                <a:close/>
              </a:path>
            </a:pathLst>
          </a:custGeom>
          <a:solidFill>
            <a:srgbClr val="FFFFFF">
              <a:alpha val="1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800" y="0"/>
            <a:ext cx="9099549" cy="6864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333375"/>
            <a:ext cx="8229600" cy="6186805"/>
          </a:xfrm>
          <a:custGeom>
            <a:avLst/>
            <a:gdLst/>
            <a:ahLst/>
            <a:cxnLst/>
            <a:rect l="l" t="t" r="r" b="b"/>
            <a:pathLst>
              <a:path w="8229600" h="6186805">
                <a:moveTo>
                  <a:pt x="0" y="0"/>
                </a:moveTo>
                <a:lnTo>
                  <a:pt x="8229600" y="0"/>
                </a:lnTo>
                <a:lnTo>
                  <a:pt x="8229600" y="6186487"/>
                </a:lnTo>
                <a:lnTo>
                  <a:pt x="0" y="618648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7200" y="333375"/>
            <a:ext cx="8229600" cy="6186805"/>
          </a:xfrm>
          <a:custGeom>
            <a:avLst/>
            <a:gdLst/>
            <a:ahLst/>
            <a:cxnLst/>
            <a:rect l="l" t="t" r="r" b="b"/>
            <a:pathLst>
              <a:path w="8229600" h="6186805">
                <a:moveTo>
                  <a:pt x="0" y="0"/>
                </a:moveTo>
                <a:lnTo>
                  <a:pt x="8229600" y="0"/>
                </a:lnTo>
                <a:lnTo>
                  <a:pt x="8229600" y="6186487"/>
                </a:lnTo>
                <a:lnTo>
                  <a:pt x="0" y="6186487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0887" y="0"/>
            <a:ext cx="3679825" cy="678180"/>
          </a:xfrm>
          <a:custGeom>
            <a:avLst/>
            <a:gdLst/>
            <a:ahLst/>
            <a:cxnLst/>
            <a:rect l="l" t="t" r="r" b="b"/>
            <a:pathLst>
              <a:path w="3679825" h="678180">
                <a:moveTo>
                  <a:pt x="0" y="0"/>
                </a:moveTo>
                <a:lnTo>
                  <a:pt x="3679825" y="0"/>
                </a:lnTo>
                <a:lnTo>
                  <a:pt x="3679825" y="677862"/>
                </a:lnTo>
                <a:lnTo>
                  <a:pt x="0" y="677862"/>
                </a:lnTo>
                <a:lnTo>
                  <a:pt x="0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0887" y="0"/>
            <a:ext cx="3679825" cy="678180"/>
          </a:xfrm>
          <a:custGeom>
            <a:avLst/>
            <a:gdLst/>
            <a:ahLst/>
            <a:cxnLst/>
            <a:rect l="l" t="t" r="r" b="b"/>
            <a:pathLst>
              <a:path w="3679825" h="678180">
                <a:moveTo>
                  <a:pt x="0" y="0"/>
                </a:moveTo>
                <a:lnTo>
                  <a:pt x="3679825" y="0"/>
                </a:lnTo>
                <a:lnTo>
                  <a:pt x="3679825" y="677862"/>
                </a:lnTo>
                <a:lnTo>
                  <a:pt x="0" y="677862"/>
                </a:lnTo>
                <a:lnTo>
                  <a:pt x="0" y="0"/>
                </a:lnTo>
              </a:path>
            </a:pathLst>
          </a:custGeom>
          <a:ln w="15875">
            <a:solidFill>
              <a:srgbClr val="74A5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9787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0"/>
                </a:moveTo>
                <a:lnTo>
                  <a:pt x="3505200" y="0"/>
                </a:lnTo>
                <a:lnTo>
                  <a:pt x="3505200" y="601662"/>
                </a:lnTo>
                <a:lnTo>
                  <a:pt x="0" y="601662"/>
                </a:lnTo>
                <a:lnTo>
                  <a:pt x="0" y="0"/>
                </a:lnTo>
                <a:close/>
              </a:path>
            </a:pathLst>
          </a:custGeom>
          <a:solidFill>
            <a:srgbClr val="71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1670304" y="777176"/>
            <a:ext cx="57435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4A6300"/>
                </a:solidFill>
                <a:latin typeface="Century Gothic"/>
                <a:cs typeface="Century Gothic"/>
              </a:rPr>
              <a:t>Борьба с </a:t>
            </a:r>
            <a:r>
              <a:rPr sz="2800" b="1" spc="-10" dirty="0">
                <a:solidFill>
                  <a:srgbClr val="4A6300"/>
                </a:solidFill>
                <a:latin typeface="Century Gothic"/>
                <a:cs typeface="Century Gothic"/>
              </a:rPr>
              <a:t>сорными</a:t>
            </a:r>
            <a:r>
              <a:rPr sz="2800" b="1" spc="-15" dirty="0">
                <a:solidFill>
                  <a:srgbClr val="4A6300"/>
                </a:solidFill>
                <a:latin typeface="Century Gothic"/>
                <a:cs typeface="Century Gothic"/>
              </a:rPr>
              <a:t> </a:t>
            </a:r>
            <a:r>
              <a:rPr sz="2800" b="1" spc="-10" dirty="0">
                <a:solidFill>
                  <a:srgbClr val="4A6300"/>
                </a:solidFill>
                <a:latin typeface="Century Gothic"/>
                <a:cs typeface="Century Gothic"/>
              </a:rPr>
              <a:t>растениями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64577" y="1584325"/>
            <a:ext cx="5401945" cy="258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marR="605155" indent="-514984">
              <a:lnSpc>
                <a:spcPct val="100000"/>
              </a:lnSpc>
              <a:spcBef>
                <a:spcPts val="100"/>
              </a:spcBef>
              <a:buAutoNum type="romanUcPeriod"/>
              <a:tabLst>
                <a:tab pos="527685" algn="l"/>
                <a:tab pos="528320" algn="l"/>
              </a:tabLst>
            </a:pPr>
            <a:r>
              <a:rPr sz="2400" dirty="0">
                <a:latin typeface="Arial"/>
                <a:cs typeface="Arial"/>
              </a:rPr>
              <a:t>Классификация </a:t>
            </a:r>
            <a:r>
              <a:rPr sz="2400" spc="-5" dirty="0">
                <a:latin typeface="Arial"/>
                <a:cs typeface="Arial"/>
              </a:rPr>
              <a:t>мер борьбы </a:t>
            </a:r>
            <a:r>
              <a:rPr sz="2400" dirty="0">
                <a:latin typeface="Arial"/>
                <a:cs typeface="Arial"/>
              </a:rPr>
              <a:t>с  сорняками</a:t>
            </a:r>
            <a:endParaRPr sz="2400">
              <a:latin typeface="Arial"/>
              <a:cs typeface="Arial"/>
            </a:endParaRPr>
          </a:p>
          <a:p>
            <a:pPr marL="527685" marR="5080" indent="-514984">
              <a:lnSpc>
                <a:spcPct val="100000"/>
              </a:lnSpc>
              <a:buAutoNum type="romanUcPeriod"/>
              <a:tabLst>
                <a:tab pos="527685" algn="l"/>
                <a:tab pos="528320" algn="l"/>
              </a:tabLst>
            </a:pPr>
            <a:r>
              <a:rPr sz="2400" spc="-5" dirty="0">
                <a:latin typeface="Arial"/>
                <a:cs typeface="Arial"/>
              </a:rPr>
              <a:t>Мероприятия по </a:t>
            </a:r>
            <a:r>
              <a:rPr sz="2400" spc="-10" dirty="0">
                <a:latin typeface="Arial"/>
                <a:cs typeface="Arial"/>
              </a:rPr>
              <a:t>предупреждению  </a:t>
            </a:r>
            <a:r>
              <a:rPr sz="2400" spc="-5" dirty="0">
                <a:latin typeface="Arial"/>
                <a:cs typeface="Arial"/>
              </a:rPr>
              <a:t>засоренности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полей</a:t>
            </a:r>
            <a:endParaRPr sz="2400">
              <a:latin typeface="Arial"/>
              <a:cs typeface="Arial"/>
            </a:endParaRPr>
          </a:p>
          <a:p>
            <a:pPr marL="527685" marR="243840" indent="-514984">
              <a:lnSpc>
                <a:spcPct val="100000"/>
              </a:lnSpc>
              <a:buAutoNum type="romanUcPeriod"/>
              <a:tabLst>
                <a:tab pos="527685" algn="l"/>
                <a:tab pos="528320" algn="l"/>
              </a:tabLst>
            </a:pPr>
            <a:r>
              <a:rPr sz="2400" spc="-15" dirty="0">
                <a:latin typeface="Arial"/>
                <a:cs typeface="Arial"/>
              </a:rPr>
              <a:t>Истребительные </a:t>
            </a:r>
            <a:r>
              <a:rPr sz="2400" spc="-5" dirty="0">
                <a:latin typeface="Arial"/>
                <a:cs typeface="Arial"/>
              </a:rPr>
              <a:t>меры борьбы </a:t>
            </a:r>
            <a:r>
              <a:rPr sz="2400" dirty="0">
                <a:latin typeface="Arial"/>
                <a:cs typeface="Arial"/>
              </a:rPr>
              <a:t>с  сорняками. </a:t>
            </a:r>
            <a:r>
              <a:rPr sz="2400" spc="-10" dirty="0">
                <a:latin typeface="Arial"/>
                <a:cs typeface="Arial"/>
              </a:rPr>
              <a:t>Механические </a:t>
            </a:r>
            <a:r>
              <a:rPr sz="2400" dirty="0">
                <a:latin typeface="Arial"/>
                <a:cs typeface="Arial"/>
              </a:rPr>
              <a:t>и  </a:t>
            </a:r>
            <a:r>
              <a:rPr sz="2400" spc="-5" dirty="0">
                <a:latin typeface="Arial"/>
                <a:cs typeface="Arial"/>
              </a:rPr>
              <a:t>физические </a:t>
            </a:r>
            <a:r>
              <a:rPr sz="2400" spc="-30" dirty="0">
                <a:latin typeface="Arial"/>
                <a:cs typeface="Arial"/>
              </a:rPr>
              <a:t>методы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борьбы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260132" y="3297732"/>
            <a:ext cx="1117485" cy="18510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73660" y="4934496"/>
            <a:ext cx="1152497" cy="14763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98540" y="4842827"/>
            <a:ext cx="1014336" cy="14985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350171" y="5075730"/>
            <a:ext cx="1006424" cy="11937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blinds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884" y="1968933"/>
            <a:ext cx="5391525" cy="45705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56831" y="2909044"/>
            <a:ext cx="2374080" cy="20410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6689" y="614489"/>
            <a:ext cx="869061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Задача </a:t>
            </a:r>
            <a:r>
              <a:rPr spc="-5" dirty="0"/>
              <a:t>состоит </a:t>
            </a:r>
            <a:r>
              <a:rPr dirty="0"/>
              <a:t>в </a:t>
            </a:r>
            <a:r>
              <a:rPr spc="-25" dirty="0"/>
              <a:t>том, </a:t>
            </a:r>
            <a:r>
              <a:rPr spc="-10" dirty="0"/>
              <a:t>чтобы </a:t>
            </a:r>
            <a:r>
              <a:rPr spc="-15" dirty="0"/>
              <a:t>уничтожить </a:t>
            </a:r>
            <a:r>
              <a:rPr dirty="0"/>
              <a:t>сорняки в </a:t>
            </a:r>
            <a:r>
              <a:rPr spc="-15" dirty="0"/>
              <a:t>рядке </a:t>
            </a:r>
            <a:r>
              <a:rPr spc="-5" dirty="0"/>
              <a:t>не  повреждая </a:t>
            </a:r>
            <a:r>
              <a:rPr dirty="0"/>
              <a:t>саму </a:t>
            </a:r>
            <a:r>
              <a:rPr spc="-65" dirty="0"/>
              <a:t>культуру. </a:t>
            </a:r>
            <a:r>
              <a:rPr spc="-5" dirty="0"/>
              <a:t>Для </a:t>
            </a:r>
            <a:r>
              <a:rPr spc="-25" dirty="0"/>
              <a:t>этого </a:t>
            </a:r>
            <a:r>
              <a:rPr spc="-15" dirty="0"/>
              <a:t>используют </a:t>
            </a:r>
            <a:r>
              <a:rPr spc="-10" dirty="0"/>
              <a:t>пропольщик </a:t>
            </a:r>
            <a:r>
              <a:rPr dirty="0"/>
              <a:t>с  </a:t>
            </a:r>
            <a:r>
              <a:rPr spc="-5" dirty="0"/>
              <a:t>прорезиненными вращающимися</a:t>
            </a:r>
            <a:r>
              <a:rPr spc="25" dirty="0"/>
              <a:t> </a:t>
            </a:r>
            <a:r>
              <a:rPr dirty="0"/>
              <a:t>пальцами:</a:t>
            </a:r>
          </a:p>
        </p:txBody>
      </p:sp>
    </p:spTree>
  </p:cSld>
  <p:clrMapOvr>
    <a:masterClrMapping/>
  </p:clrMapOvr>
  <p:transition spd="slow">
    <p:blind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2412" y="0"/>
            <a:ext cx="1905" cy="307975"/>
          </a:xfrm>
          <a:custGeom>
            <a:avLst/>
            <a:gdLst/>
            <a:ahLst/>
            <a:cxnLst/>
            <a:rect l="l" t="t" r="r" b="b"/>
            <a:pathLst>
              <a:path w="1904" h="307975">
                <a:moveTo>
                  <a:pt x="0" y="307975"/>
                </a:moveTo>
                <a:lnTo>
                  <a:pt x="1587" y="307975"/>
                </a:lnTo>
                <a:lnTo>
                  <a:pt x="1587" y="0"/>
                </a:lnTo>
                <a:lnTo>
                  <a:pt x="0" y="0"/>
                </a:lnTo>
                <a:lnTo>
                  <a:pt x="0" y="307975"/>
                </a:lnTo>
                <a:close/>
              </a:path>
            </a:pathLst>
          </a:custGeom>
          <a:solidFill>
            <a:srgbClr val="696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72562" y="0"/>
            <a:ext cx="12700" cy="307975"/>
          </a:xfrm>
          <a:custGeom>
            <a:avLst/>
            <a:gdLst/>
            <a:ahLst/>
            <a:cxnLst/>
            <a:rect l="l" t="t" r="r" b="b"/>
            <a:pathLst>
              <a:path w="12700" h="307975">
                <a:moveTo>
                  <a:pt x="0" y="307975"/>
                </a:moveTo>
                <a:lnTo>
                  <a:pt x="12700" y="307975"/>
                </a:lnTo>
                <a:lnTo>
                  <a:pt x="12700" y="0"/>
                </a:lnTo>
                <a:lnTo>
                  <a:pt x="0" y="0"/>
                </a:lnTo>
                <a:lnTo>
                  <a:pt x="0" y="307975"/>
                </a:lnTo>
                <a:close/>
              </a:path>
            </a:pathLst>
          </a:custGeom>
          <a:solidFill>
            <a:srgbClr val="696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2712" y="0"/>
            <a:ext cx="41275" cy="307975"/>
          </a:xfrm>
          <a:custGeom>
            <a:avLst/>
            <a:gdLst/>
            <a:ahLst/>
            <a:cxnLst/>
            <a:rect l="l" t="t" r="r" b="b"/>
            <a:pathLst>
              <a:path w="41275" h="307975">
                <a:moveTo>
                  <a:pt x="0" y="307975"/>
                </a:moveTo>
                <a:lnTo>
                  <a:pt x="41275" y="307975"/>
                </a:lnTo>
                <a:lnTo>
                  <a:pt x="41275" y="0"/>
                </a:lnTo>
                <a:lnTo>
                  <a:pt x="0" y="0"/>
                </a:lnTo>
                <a:lnTo>
                  <a:pt x="0" y="307975"/>
                </a:lnTo>
                <a:close/>
              </a:path>
            </a:pathLst>
          </a:custGeom>
          <a:solidFill>
            <a:srgbClr val="696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70962" y="0"/>
            <a:ext cx="5080" cy="307975"/>
          </a:xfrm>
          <a:custGeom>
            <a:avLst/>
            <a:gdLst/>
            <a:ahLst/>
            <a:cxnLst/>
            <a:rect l="l" t="t" r="r" b="b"/>
            <a:pathLst>
              <a:path w="5079" h="307975">
                <a:moveTo>
                  <a:pt x="0" y="307975"/>
                </a:moveTo>
                <a:lnTo>
                  <a:pt x="4762" y="307975"/>
                </a:lnTo>
                <a:lnTo>
                  <a:pt x="4762" y="0"/>
                </a:lnTo>
                <a:lnTo>
                  <a:pt x="0" y="0"/>
                </a:lnTo>
                <a:lnTo>
                  <a:pt x="0" y="307975"/>
                </a:lnTo>
                <a:close/>
              </a:path>
            </a:pathLst>
          </a:custGeom>
          <a:solidFill>
            <a:srgbClr val="696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42412" y="307975"/>
            <a:ext cx="1905" cy="92075"/>
          </a:xfrm>
          <a:custGeom>
            <a:avLst/>
            <a:gdLst/>
            <a:ahLst/>
            <a:cxnLst/>
            <a:rect l="l" t="t" r="r" b="b"/>
            <a:pathLst>
              <a:path w="1904" h="92075">
                <a:moveTo>
                  <a:pt x="0" y="92075"/>
                </a:moveTo>
                <a:lnTo>
                  <a:pt x="1587" y="92075"/>
                </a:lnTo>
                <a:lnTo>
                  <a:pt x="1587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72562" y="307975"/>
            <a:ext cx="12700" cy="92075"/>
          </a:xfrm>
          <a:custGeom>
            <a:avLst/>
            <a:gdLst/>
            <a:ahLst/>
            <a:cxnLst/>
            <a:rect l="l" t="t" r="r" b="b"/>
            <a:pathLst>
              <a:path w="12700" h="92075">
                <a:moveTo>
                  <a:pt x="0" y="92075"/>
                </a:moveTo>
                <a:lnTo>
                  <a:pt x="12700" y="92075"/>
                </a:lnTo>
                <a:lnTo>
                  <a:pt x="127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02712" y="307975"/>
            <a:ext cx="41275" cy="92075"/>
          </a:xfrm>
          <a:custGeom>
            <a:avLst/>
            <a:gdLst/>
            <a:ahLst/>
            <a:cxnLst/>
            <a:rect l="l" t="t" r="r" b="b"/>
            <a:pathLst>
              <a:path w="41275" h="92075">
                <a:moveTo>
                  <a:pt x="0" y="92075"/>
                </a:moveTo>
                <a:lnTo>
                  <a:pt x="41275" y="92075"/>
                </a:lnTo>
                <a:lnTo>
                  <a:pt x="41275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73343" y="307975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131762"/>
                </a:moveTo>
                <a:lnTo>
                  <a:pt x="0" y="0"/>
                </a:lnTo>
                <a:lnTo>
                  <a:pt x="0" y="131762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07975"/>
            <a:ext cx="8915400" cy="92075"/>
          </a:xfrm>
          <a:custGeom>
            <a:avLst/>
            <a:gdLst/>
            <a:ahLst/>
            <a:cxnLst/>
            <a:rect l="l" t="t" r="r" b="b"/>
            <a:pathLst>
              <a:path w="8915400" h="92075">
                <a:moveTo>
                  <a:pt x="0" y="92075"/>
                </a:moveTo>
                <a:lnTo>
                  <a:pt x="8915400" y="92075"/>
                </a:lnTo>
                <a:lnTo>
                  <a:pt x="89154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42412" y="360362"/>
            <a:ext cx="1905" cy="79375"/>
          </a:xfrm>
          <a:custGeom>
            <a:avLst/>
            <a:gdLst/>
            <a:ahLst/>
            <a:cxnLst/>
            <a:rect l="l" t="t" r="r" b="b"/>
            <a:pathLst>
              <a:path w="1904" h="79375">
                <a:moveTo>
                  <a:pt x="0" y="79375"/>
                </a:moveTo>
                <a:lnTo>
                  <a:pt x="1587" y="79375"/>
                </a:lnTo>
                <a:lnTo>
                  <a:pt x="1587" y="0"/>
                </a:lnTo>
                <a:lnTo>
                  <a:pt x="0" y="0"/>
                </a:lnTo>
                <a:lnTo>
                  <a:pt x="0" y="79375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72562" y="360362"/>
            <a:ext cx="12700" cy="79375"/>
          </a:xfrm>
          <a:custGeom>
            <a:avLst/>
            <a:gdLst/>
            <a:ahLst/>
            <a:cxnLst/>
            <a:rect l="l" t="t" r="r" b="b"/>
            <a:pathLst>
              <a:path w="12700" h="79375">
                <a:moveTo>
                  <a:pt x="0" y="79375"/>
                </a:moveTo>
                <a:lnTo>
                  <a:pt x="12700" y="79375"/>
                </a:lnTo>
                <a:lnTo>
                  <a:pt x="12700" y="0"/>
                </a:lnTo>
                <a:lnTo>
                  <a:pt x="0" y="0"/>
                </a:lnTo>
                <a:lnTo>
                  <a:pt x="0" y="79375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02712" y="360362"/>
            <a:ext cx="41275" cy="79375"/>
          </a:xfrm>
          <a:custGeom>
            <a:avLst/>
            <a:gdLst/>
            <a:ahLst/>
            <a:cxnLst/>
            <a:rect l="l" t="t" r="r" b="b"/>
            <a:pathLst>
              <a:path w="41275" h="79375">
                <a:moveTo>
                  <a:pt x="0" y="79375"/>
                </a:moveTo>
                <a:lnTo>
                  <a:pt x="41275" y="79375"/>
                </a:lnTo>
                <a:lnTo>
                  <a:pt x="41275" y="0"/>
                </a:lnTo>
                <a:lnTo>
                  <a:pt x="0" y="0"/>
                </a:lnTo>
                <a:lnTo>
                  <a:pt x="0" y="79375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10200" y="360362"/>
            <a:ext cx="3505200" cy="79375"/>
          </a:xfrm>
          <a:custGeom>
            <a:avLst/>
            <a:gdLst/>
            <a:ahLst/>
            <a:cxnLst/>
            <a:rect l="l" t="t" r="r" b="b"/>
            <a:pathLst>
              <a:path w="3505200" h="79375">
                <a:moveTo>
                  <a:pt x="0" y="79375"/>
                </a:moveTo>
                <a:lnTo>
                  <a:pt x="3505200" y="79375"/>
                </a:lnTo>
                <a:lnTo>
                  <a:pt x="3505200" y="0"/>
                </a:lnTo>
                <a:lnTo>
                  <a:pt x="0" y="0"/>
                </a:lnTo>
                <a:lnTo>
                  <a:pt x="0" y="79375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42412" y="439737"/>
            <a:ext cx="1905" cy="180975"/>
          </a:xfrm>
          <a:custGeom>
            <a:avLst/>
            <a:gdLst/>
            <a:ahLst/>
            <a:cxnLst/>
            <a:rect l="l" t="t" r="r" b="b"/>
            <a:pathLst>
              <a:path w="1904" h="180975">
                <a:moveTo>
                  <a:pt x="0" y="180975"/>
                </a:moveTo>
                <a:lnTo>
                  <a:pt x="1587" y="180975"/>
                </a:lnTo>
                <a:lnTo>
                  <a:pt x="1587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CB08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072562" y="439737"/>
            <a:ext cx="12700" cy="180975"/>
          </a:xfrm>
          <a:custGeom>
            <a:avLst/>
            <a:gdLst/>
            <a:ahLst/>
            <a:cxnLst/>
            <a:rect l="l" t="t" r="r" b="b"/>
            <a:pathLst>
              <a:path w="12700" h="180975">
                <a:moveTo>
                  <a:pt x="0" y="180975"/>
                </a:moveTo>
                <a:lnTo>
                  <a:pt x="12700" y="180975"/>
                </a:lnTo>
                <a:lnTo>
                  <a:pt x="127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CB08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02712" y="439737"/>
            <a:ext cx="41275" cy="180975"/>
          </a:xfrm>
          <a:custGeom>
            <a:avLst/>
            <a:gdLst/>
            <a:ahLst/>
            <a:cxnLst/>
            <a:rect l="l" t="t" r="r" b="b"/>
            <a:pathLst>
              <a:path w="41275" h="180975">
                <a:moveTo>
                  <a:pt x="0" y="180975"/>
                </a:moveTo>
                <a:lnTo>
                  <a:pt x="41275" y="180975"/>
                </a:lnTo>
                <a:lnTo>
                  <a:pt x="41275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CB08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10200" y="439737"/>
            <a:ext cx="3565525" cy="180975"/>
          </a:xfrm>
          <a:custGeom>
            <a:avLst/>
            <a:gdLst/>
            <a:ahLst/>
            <a:cxnLst/>
            <a:rect l="l" t="t" r="r" b="b"/>
            <a:pathLst>
              <a:path w="3565525" h="180975">
                <a:moveTo>
                  <a:pt x="0" y="180975"/>
                </a:moveTo>
                <a:lnTo>
                  <a:pt x="3565525" y="180975"/>
                </a:lnTo>
                <a:lnTo>
                  <a:pt x="3565525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CB08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07025" y="511175"/>
            <a:ext cx="3063875" cy="0"/>
          </a:xfrm>
          <a:custGeom>
            <a:avLst/>
            <a:gdLst/>
            <a:ahLst/>
            <a:cxnLst/>
            <a:rect l="l" t="t" r="r" b="b"/>
            <a:pathLst>
              <a:path w="3063875">
                <a:moveTo>
                  <a:pt x="0" y="0"/>
                </a:moveTo>
                <a:lnTo>
                  <a:pt x="3063875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73937" y="607218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029700" y="0"/>
            <a:ext cx="0" cy="621030"/>
          </a:xfrm>
          <a:custGeom>
            <a:avLst/>
            <a:gdLst/>
            <a:ahLst/>
            <a:cxnLst/>
            <a:rect l="l" t="t" r="r" b="b"/>
            <a:pathLst>
              <a:path h="621030">
                <a:moveTo>
                  <a:pt x="0" y="0"/>
                </a:moveTo>
                <a:lnTo>
                  <a:pt x="0" y="620712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943181" y="0"/>
            <a:ext cx="0" cy="586105"/>
          </a:xfrm>
          <a:custGeom>
            <a:avLst/>
            <a:gdLst/>
            <a:ahLst/>
            <a:cxnLst/>
            <a:rect l="l" t="t" r="r" b="b"/>
            <a:pathLst>
              <a:path h="586105">
                <a:moveTo>
                  <a:pt x="0" y="0"/>
                </a:moveTo>
                <a:lnTo>
                  <a:pt x="0" y="585787"/>
                </a:lnTo>
              </a:path>
            </a:pathLst>
          </a:custGeom>
          <a:ln w="5556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78093" y="0"/>
            <a:ext cx="0" cy="586105"/>
          </a:xfrm>
          <a:custGeom>
            <a:avLst/>
            <a:gdLst/>
            <a:ahLst/>
            <a:cxnLst/>
            <a:rect l="l" t="t" r="r" b="b"/>
            <a:pathLst>
              <a:path h="586105">
                <a:moveTo>
                  <a:pt x="0" y="0"/>
                </a:moveTo>
                <a:lnTo>
                  <a:pt x="0" y="585787"/>
                </a:lnTo>
              </a:path>
            </a:pathLst>
          </a:custGeom>
          <a:ln w="793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54563" y="1150937"/>
            <a:ext cx="8602980" cy="36849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5"/>
              </a:spcBef>
            </a:pPr>
            <a:r>
              <a:rPr sz="2000" b="1" spc="-25" dirty="0">
                <a:latin typeface="Arial"/>
                <a:cs typeface="Arial"/>
              </a:rPr>
              <a:t>Метод </a:t>
            </a:r>
            <a:r>
              <a:rPr sz="2000" b="1" spc="-5" dirty="0">
                <a:latin typeface="Arial"/>
                <a:cs typeface="Arial"/>
              </a:rPr>
              <a:t>высушивания </a:t>
            </a:r>
            <a:r>
              <a:rPr sz="2000" b="1" dirty="0">
                <a:latin typeface="Arial"/>
                <a:cs typeface="Arial"/>
              </a:rPr>
              <a:t>на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солнце.</a:t>
            </a:r>
            <a:endParaRPr sz="2000">
              <a:latin typeface="Arial"/>
              <a:cs typeface="Arial"/>
            </a:endParaRPr>
          </a:p>
          <a:p>
            <a:pPr marL="15240" marR="5080" algn="just">
              <a:lnSpc>
                <a:spcPct val="100000"/>
              </a:lnSpc>
            </a:pPr>
            <a:r>
              <a:rPr sz="2000" spc="-10" dirty="0">
                <a:latin typeface="Arial"/>
                <a:cs typeface="Arial"/>
              </a:rPr>
              <a:t>Путем </a:t>
            </a:r>
            <a:r>
              <a:rPr sz="2000" spc="-15" dirty="0">
                <a:latin typeface="Arial"/>
                <a:cs typeface="Arial"/>
              </a:rPr>
              <a:t>мелкой </a:t>
            </a:r>
            <a:r>
              <a:rPr sz="2000" spc="-10" dirty="0">
                <a:latin typeface="Arial"/>
                <a:cs typeface="Arial"/>
              </a:rPr>
              <a:t>обработки </a:t>
            </a:r>
            <a:r>
              <a:rPr sz="2000" spc="-5" dirty="0">
                <a:latin typeface="Arial"/>
                <a:cs typeface="Arial"/>
              </a:rPr>
              <a:t>корневища </a:t>
            </a:r>
            <a:r>
              <a:rPr sz="2000" dirty="0">
                <a:latin typeface="Arial"/>
                <a:cs typeface="Arial"/>
              </a:rPr>
              <a:t>сорняков </a:t>
            </a:r>
            <a:r>
              <a:rPr sz="2000" spc="-15" dirty="0">
                <a:latin typeface="Arial"/>
                <a:cs typeface="Arial"/>
              </a:rPr>
              <a:t>извлекаются </a:t>
            </a:r>
            <a:r>
              <a:rPr sz="2000" spc="-5" dirty="0">
                <a:latin typeface="Arial"/>
                <a:cs typeface="Arial"/>
              </a:rPr>
              <a:t>на  </a:t>
            </a:r>
            <a:r>
              <a:rPr sz="2000" spc="-10" dirty="0">
                <a:latin typeface="Arial"/>
                <a:cs typeface="Arial"/>
              </a:rPr>
              <a:t>поверхность почвы, </a:t>
            </a:r>
            <a:r>
              <a:rPr sz="2000" spc="-30" dirty="0">
                <a:latin typeface="Arial"/>
                <a:cs typeface="Arial"/>
              </a:rPr>
              <a:t>где </a:t>
            </a:r>
            <a:r>
              <a:rPr sz="2000" spc="-5" dirty="0">
                <a:latin typeface="Arial"/>
                <a:cs typeface="Arial"/>
              </a:rPr>
              <a:t>на них </a:t>
            </a:r>
            <a:r>
              <a:rPr sz="2000" spc="-20" dirty="0">
                <a:latin typeface="Arial"/>
                <a:cs typeface="Arial"/>
              </a:rPr>
              <a:t>воздействуют </a:t>
            </a:r>
            <a:r>
              <a:rPr sz="2000" spc="-15" dirty="0">
                <a:latin typeface="Arial"/>
                <a:cs typeface="Arial"/>
              </a:rPr>
              <a:t>солнечные </a:t>
            </a:r>
            <a:r>
              <a:rPr sz="2000" spc="-5" dirty="0">
                <a:latin typeface="Arial"/>
                <a:cs typeface="Arial"/>
              </a:rPr>
              <a:t>лучи. </a:t>
            </a:r>
            <a:r>
              <a:rPr sz="2000" spc="-30" dirty="0">
                <a:latin typeface="Arial"/>
                <a:cs typeface="Arial"/>
              </a:rPr>
              <a:t>Метод  </a:t>
            </a:r>
            <a:r>
              <a:rPr sz="2000" spc="-5" dirty="0">
                <a:latin typeface="Arial"/>
                <a:cs typeface="Arial"/>
              </a:rPr>
              <a:t>эффективен </a:t>
            </a:r>
            <a:r>
              <a:rPr sz="2000" spc="-15" dirty="0">
                <a:latin typeface="Arial"/>
                <a:cs typeface="Arial"/>
              </a:rPr>
              <a:t>только </a:t>
            </a:r>
            <a:r>
              <a:rPr sz="2000" dirty="0">
                <a:latin typeface="Arial"/>
                <a:cs typeface="Arial"/>
              </a:rPr>
              <a:t>в </a:t>
            </a:r>
            <a:r>
              <a:rPr sz="2000" spc="-5" dirty="0">
                <a:latin typeface="Arial"/>
                <a:cs typeface="Arial"/>
              </a:rPr>
              <a:t>сухую </a:t>
            </a:r>
            <a:r>
              <a:rPr sz="2000" dirty="0">
                <a:latin typeface="Arial"/>
                <a:cs typeface="Arial"/>
              </a:rPr>
              <a:t>и жаркую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погоду.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397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Вымораживание</a:t>
            </a:r>
            <a:r>
              <a:rPr sz="2000" spc="-5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13335" marR="6985" indent="70485" algn="just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При </a:t>
            </a:r>
            <a:r>
              <a:rPr sz="2000" spc="-5" dirty="0">
                <a:latin typeface="Arial"/>
                <a:cs typeface="Arial"/>
              </a:rPr>
              <a:t>глубокой вспашке </a:t>
            </a:r>
            <a:r>
              <a:rPr sz="2000" spc="-15" dirty="0">
                <a:latin typeface="Arial"/>
                <a:cs typeface="Arial"/>
              </a:rPr>
              <a:t>поздней</a:t>
            </a:r>
            <a:r>
              <a:rPr sz="2000" spc="5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осенью </a:t>
            </a:r>
            <a:r>
              <a:rPr sz="2000" spc="-10" dirty="0">
                <a:latin typeface="Arial"/>
                <a:cs typeface="Arial"/>
              </a:rPr>
              <a:t>на поверхность </a:t>
            </a:r>
            <a:r>
              <a:rPr sz="2000" spc="-15" dirty="0">
                <a:latin typeface="Arial"/>
                <a:cs typeface="Arial"/>
              </a:rPr>
              <a:t>почвы  извлекается </a:t>
            </a:r>
            <a:r>
              <a:rPr sz="2000" spc="-10" dirty="0">
                <a:latin typeface="Arial"/>
                <a:cs typeface="Arial"/>
              </a:rPr>
              <a:t>подземные органы </a:t>
            </a:r>
            <a:r>
              <a:rPr sz="2000" spc="-20" dirty="0">
                <a:latin typeface="Arial"/>
                <a:cs typeface="Arial"/>
              </a:rPr>
              <a:t>многолетних </a:t>
            </a:r>
            <a:r>
              <a:rPr sz="2000" dirty="0">
                <a:latin typeface="Arial"/>
                <a:cs typeface="Arial"/>
              </a:rPr>
              <a:t>сорняков </a:t>
            </a:r>
            <a:r>
              <a:rPr sz="2000" spc="-5" dirty="0">
                <a:latin typeface="Arial"/>
                <a:cs typeface="Arial"/>
              </a:rPr>
              <a:t>для </a:t>
            </a:r>
            <a:r>
              <a:rPr sz="2000" spc="-25" dirty="0">
                <a:latin typeface="Arial"/>
                <a:cs typeface="Arial"/>
              </a:rPr>
              <a:t>того, </a:t>
            </a:r>
            <a:r>
              <a:rPr sz="2000" spc="-5" dirty="0">
                <a:latin typeface="Arial"/>
                <a:cs typeface="Arial"/>
              </a:rPr>
              <a:t>чтобы  </a:t>
            </a:r>
            <a:r>
              <a:rPr sz="2000" dirty="0">
                <a:latin typeface="Arial"/>
                <a:cs typeface="Arial"/>
              </a:rPr>
              <a:t>они </a:t>
            </a:r>
            <a:r>
              <a:rPr sz="2000" spc="-5" dirty="0">
                <a:latin typeface="Arial"/>
                <a:cs typeface="Arial"/>
              </a:rPr>
              <a:t>при низких </a:t>
            </a:r>
            <a:r>
              <a:rPr sz="2000" spc="-10" dirty="0">
                <a:latin typeface="Arial"/>
                <a:cs typeface="Arial"/>
              </a:rPr>
              <a:t>температурах </a:t>
            </a:r>
            <a:r>
              <a:rPr sz="2000" spc="-15" dirty="0">
                <a:latin typeface="Arial"/>
                <a:cs typeface="Arial"/>
              </a:rPr>
              <a:t>потеряли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жизнеспособность.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000" b="1" spc="-25" dirty="0">
                <a:latin typeface="Arial"/>
                <a:cs typeface="Arial"/>
              </a:rPr>
              <a:t>Метод </a:t>
            </a:r>
            <a:r>
              <a:rPr sz="2000" b="1" spc="-5" dirty="0">
                <a:latin typeface="Arial"/>
                <a:cs typeface="Arial"/>
              </a:rPr>
              <a:t>скашивания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сорняков.</a:t>
            </a:r>
            <a:endParaRPr sz="20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2000" spc="-25" dirty="0">
                <a:latin typeface="Arial"/>
                <a:cs typeface="Arial"/>
              </a:rPr>
              <a:t>Этот </a:t>
            </a:r>
            <a:r>
              <a:rPr sz="2000" spc="-30" dirty="0">
                <a:latin typeface="Arial"/>
                <a:cs typeface="Arial"/>
              </a:rPr>
              <a:t>метод </a:t>
            </a:r>
            <a:r>
              <a:rPr sz="2000" spc="-40" dirty="0">
                <a:latin typeface="Arial"/>
                <a:cs typeface="Arial"/>
              </a:rPr>
              <a:t>прост, </a:t>
            </a:r>
            <a:r>
              <a:rPr sz="2000" spc="-5" dirty="0">
                <a:latin typeface="Arial"/>
                <a:cs typeface="Arial"/>
              </a:rPr>
              <a:t>но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эффективен.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53800" y="4809744"/>
            <a:ext cx="49466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30580" algn="l"/>
                <a:tab pos="1805939" algn="l"/>
                <a:tab pos="2970530" algn="l"/>
              </a:tabLst>
            </a:pPr>
            <a:r>
              <a:rPr sz="2000" spc="-25" dirty="0">
                <a:latin typeface="Arial"/>
                <a:cs typeface="Arial"/>
              </a:rPr>
              <a:t>Этот	</a:t>
            </a:r>
            <a:r>
              <a:rPr sz="2000" spc="-30" dirty="0">
                <a:latin typeface="Arial"/>
                <a:cs typeface="Arial"/>
              </a:rPr>
              <a:t>метод	</a:t>
            </a:r>
            <a:r>
              <a:rPr sz="2000" spc="-5" dirty="0">
                <a:latin typeface="Arial"/>
                <a:cs typeface="Arial"/>
              </a:rPr>
              <a:t>хорошо	зарекомендовал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444744" y="4809744"/>
            <a:ext cx="5651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0" dirty="0">
                <a:latin typeface="Arial"/>
                <a:cs typeface="Arial"/>
              </a:rPr>
              <a:t>с</a:t>
            </a:r>
            <a:r>
              <a:rPr sz="2000" spc="-25" dirty="0">
                <a:latin typeface="Arial"/>
                <a:cs typeface="Arial"/>
              </a:rPr>
              <a:t>е</a:t>
            </a:r>
            <a:r>
              <a:rPr sz="2000" spc="-45" dirty="0">
                <a:latin typeface="Arial"/>
                <a:cs typeface="Arial"/>
              </a:rPr>
              <a:t>бя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260185" y="4809744"/>
            <a:ext cx="6521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latin typeface="Arial"/>
                <a:cs typeface="Arial"/>
              </a:rPr>
              <a:t>когда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157834" y="4809744"/>
            <a:ext cx="16960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latin typeface="Arial"/>
                <a:cs typeface="Arial"/>
              </a:rPr>
              <a:t>нежелательно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54055" y="5114645"/>
            <a:ext cx="50876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08175" algn="l"/>
                <a:tab pos="3854450" algn="l"/>
              </a:tabLst>
            </a:pPr>
            <a:r>
              <a:rPr sz="2000" spc="-15" dirty="0">
                <a:latin typeface="Arial"/>
                <a:cs typeface="Arial"/>
              </a:rPr>
              <a:t>использовать	</a:t>
            </a:r>
            <a:r>
              <a:rPr sz="2000" spc="-10" dirty="0">
                <a:latin typeface="Arial"/>
                <a:cs typeface="Arial"/>
              </a:rPr>
              <a:t>междурядные	обработки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618569" y="5114645"/>
            <a:ext cx="9563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Arial"/>
                <a:cs typeface="Arial"/>
              </a:rPr>
              <a:t>(засуха,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851662" y="5114645"/>
            <a:ext cx="6318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Arial"/>
                <a:cs typeface="Arial"/>
              </a:rPr>
              <a:t>ф</a:t>
            </a:r>
            <a:r>
              <a:rPr sz="2000" spc="-25" dirty="0">
                <a:latin typeface="Arial"/>
                <a:cs typeface="Arial"/>
              </a:rPr>
              <a:t>а</a:t>
            </a:r>
            <a:r>
              <a:rPr sz="2000" spc="0" dirty="0">
                <a:latin typeface="Arial"/>
                <a:cs typeface="Arial"/>
              </a:rPr>
              <a:t>з</a:t>
            </a:r>
            <a:r>
              <a:rPr sz="2000" dirty="0">
                <a:latin typeface="Arial"/>
                <a:cs typeface="Arial"/>
              </a:rPr>
              <a:t>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760004" y="5114645"/>
            <a:ext cx="10947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р</a:t>
            </a:r>
            <a:r>
              <a:rPr sz="2000" spc="-25" dirty="0">
                <a:latin typeface="Arial"/>
                <a:cs typeface="Arial"/>
              </a:rPr>
              <a:t>а</a:t>
            </a:r>
            <a:r>
              <a:rPr sz="2000" spc="-10" dirty="0">
                <a:latin typeface="Arial"/>
                <a:cs typeface="Arial"/>
              </a:rPr>
              <a:t>з</a:t>
            </a:r>
            <a:r>
              <a:rPr sz="2000" dirty="0">
                <a:latin typeface="Arial"/>
                <a:cs typeface="Arial"/>
              </a:rPr>
              <a:t>в</a:t>
            </a:r>
            <a:r>
              <a:rPr sz="2000" spc="-5" dirty="0">
                <a:latin typeface="Arial"/>
                <a:cs typeface="Arial"/>
              </a:rPr>
              <a:t>и</a:t>
            </a:r>
            <a:r>
              <a:rPr sz="2000" spc="-10" dirty="0">
                <a:latin typeface="Arial"/>
                <a:cs typeface="Arial"/>
              </a:rPr>
              <a:t>т</a:t>
            </a:r>
            <a:r>
              <a:rPr sz="2000" spc="-5" dirty="0">
                <a:latin typeface="Arial"/>
                <a:cs typeface="Arial"/>
              </a:rPr>
              <a:t>и</a:t>
            </a:r>
            <a:r>
              <a:rPr sz="2000" dirty="0">
                <a:latin typeface="Arial"/>
                <a:cs typeface="Arial"/>
              </a:rPr>
              <a:t>я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52783" y="5419545"/>
            <a:ext cx="8600440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just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latin typeface="Arial"/>
                <a:cs typeface="Arial"/>
              </a:rPr>
              <a:t>культуры, </a:t>
            </a:r>
            <a:r>
              <a:rPr sz="2000" spc="-10" dirty="0">
                <a:latin typeface="Arial"/>
                <a:cs typeface="Arial"/>
              </a:rPr>
              <a:t>почвенные </a:t>
            </a:r>
            <a:r>
              <a:rPr sz="2000" spc="-5" dirty="0">
                <a:latin typeface="Arial"/>
                <a:cs typeface="Arial"/>
              </a:rPr>
              <a:t>условия </a:t>
            </a:r>
            <a:r>
              <a:rPr sz="2000" dirty="0">
                <a:latin typeface="Arial"/>
                <a:cs typeface="Arial"/>
              </a:rPr>
              <a:t>и </a:t>
            </a:r>
            <a:r>
              <a:rPr sz="2000" spc="-45" dirty="0">
                <a:latin typeface="Arial"/>
                <a:cs typeface="Arial"/>
              </a:rPr>
              <a:t>т.д.). </a:t>
            </a:r>
            <a:r>
              <a:rPr sz="2000" spc="-5" dirty="0">
                <a:latin typeface="Arial"/>
                <a:cs typeface="Arial"/>
              </a:rPr>
              <a:t>Скашивание быстрее </a:t>
            </a:r>
            <a:r>
              <a:rPr sz="2000" spc="-10" dirty="0">
                <a:latin typeface="Arial"/>
                <a:cs typeface="Arial"/>
              </a:rPr>
              <a:t>чем  </a:t>
            </a:r>
            <a:r>
              <a:rPr sz="2000" spc="-5" dirty="0">
                <a:latin typeface="Arial"/>
                <a:cs typeface="Arial"/>
              </a:rPr>
              <a:t>основная обработка (после </a:t>
            </a:r>
            <a:r>
              <a:rPr sz="2000" dirty="0">
                <a:latin typeface="Arial"/>
                <a:cs typeface="Arial"/>
              </a:rPr>
              <a:t>уборки </a:t>
            </a:r>
            <a:r>
              <a:rPr sz="2000" spc="-30" dirty="0">
                <a:latin typeface="Arial"/>
                <a:cs typeface="Arial"/>
              </a:rPr>
              <a:t>культуры) </a:t>
            </a:r>
            <a:r>
              <a:rPr sz="2000" spc="-25" dirty="0">
                <a:latin typeface="Arial"/>
                <a:cs typeface="Arial"/>
              </a:rPr>
              <a:t>может </a:t>
            </a:r>
            <a:r>
              <a:rPr sz="2000" spc="-10" dirty="0">
                <a:latin typeface="Arial"/>
                <a:cs typeface="Arial"/>
              </a:rPr>
              <a:t>прекратить </a:t>
            </a:r>
            <a:r>
              <a:rPr sz="2000" spc="-5" dirty="0">
                <a:latin typeface="Arial"/>
                <a:cs typeface="Arial"/>
              </a:rPr>
              <a:t>рост </a:t>
            </a:r>
            <a:r>
              <a:rPr sz="2000" dirty="0">
                <a:latin typeface="Arial"/>
                <a:cs typeface="Arial"/>
              </a:rPr>
              <a:t>и  </a:t>
            </a:r>
            <a:r>
              <a:rPr sz="2000" spc="-10" dirty="0">
                <a:latin typeface="Arial"/>
                <a:cs typeface="Arial"/>
              </a:rPr>
              <a:t>обсеменение </a:t>
            </a:r>
            <a:r>
              <a:rPr sz="2000" dirty="0">
                <a:latin typeface="Arial"/>
                <a:cs typeface="Arial"/>
              </a:rPr>
              <a:t>сорняков, </a:t>
            </a:r>
            <a:r>
              <a:rPr sz="2000" spc="-15" dirty="0">
                <a:latin typeface="Arial"/>
                <a:cs typeface="Arial"/>
              </a:rPr>
              <a:t>тем </a:t>
            </a:r>
            <a:r>
              <a:rPr sz="2000" spc="-5" dirty="0">
                <a:latin typeface="Arial"/>
                <a:cs typeface="Arial"/>
              </a:rPr>
              <a:t>самым </a:t>
            </a:r>
            <a:r>
              <a:rPr sz="2000" spc="-15" dirty="0">
                <a:latin typeface="Arial"/>
                <a:cs typeface="Arial"/>
              </a:rPr>
              <a:t>препятствуя увеличению </a:t>
            </a:r>
            <a:r>
              <a:rPr sz="2000" spc="-10" dirty="0">
                <a:latin typeface="Arial"/>
                <a:cs typeface="Arial"/>
              </a:rPr>
              <a:t>количества  </a:t>
            </a:r>
            <a:r>
              <a:rPr sz="2000" dirty="0">
                <a:latin typeface="Arial"/>
                <a:cs typeface="Arial"/>
              </a:rPr>
              <a:t>семян в </a:t>
            </a:r>
            <a:r>
              <a:rPr sz="2000" spc="-15" dirty="0">
                <a:latin typeface="Arial"/>
                <a:cs typeface="Arial"/>
              </a:rPr>
              <a:t>почве, </a:t>
            </a:r>
            <a:r>
              <a:rPr sz="2000" spc="-5" dirty="0">
                <a:latin typeface="Arial"/>
                <a:cs typeface="Arial"/>
              </a:rPr>
              <a:t>сохраняя </a:t>
            </a:r>
            <a:r>
              <a:rPr sz="2000" dirty="0">
                <a:latin typeface="Arial"/>
                <a:cs typeface="Arial"/>
              </a:rPr>
              <a:t>ее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плодородие.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682307" y="610933"/>
            <a:ext cx="77495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solidFill>
                  <a:srgbClr val="69676D"/>
                </a:solidFill>
                <a:latin typeface="Arial"/>
                <a:cs typeface="Arial"/>
              </a:rPr>
              <a:t>Другие </a:t>
            </a:r>
            <a:r>
              <a:rPr sz="2800" b="1" spc="-10" dirty="0">
                <a:solidFill>
                  <a:srgbClr val="69676D"/>
                </a:solidFill>
                <a:latin typeface="Arial"/>
                <a:cs typeface="Arial"/>
              </a:rPr>
              <a:t>механические (физические)</a:t>
            </a:r>
            <a:r>
              <a:rPr sz="2800" b="1" spc="150" dirty="0">
                <a:solidFill>
                  <a:srgbClr val="69676D"/>
                </a:solidFill>
                <a:latin typeface="Arial"/>
                <a:cs typeface="Arial"/>
              </a:rPr>
              <a:t> </a:t>
            </a:r>
            <a:r>
              <a:rPr sz="2800" b="1" spc="-30" dirty="0">
                <a:solidFill>
                  <a:srgbClr val="69676D"/>
                </a:solidFill>
                <a:latin typeface="Arial"/>
                <a:cs typeface="Arial"/>
              </a:rPr>
              <a:t>методы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blinds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2412" y="0"/>
            <a:ext cx="1905" cy="307975"/>
          </a:xfrm>
          <a:custGeom>
            <a:avLst/>
            <a:gdLst/>
            <a:ahLst/>
            <a:cxnLst/>
            <a:rect l="l" t="t" r="r" b="b"/>
            <a:pathLst>
              <a:path w="1904" h="307975">
                <a:moveTo>
                  <a:pt x="0" y="307975"/>
                </a:moveTo>
                <a:lnTo>
                  <a:pt x="1587" y="307975"/>
                </a:lnTo>
                <a:lnTo>
                  <a:pt x="1587" y="0"/>
                </a:lnTo>
                <a:lnTo>
                  <a:pt x="0" y="0"/>
                </a:lnTo>
                <a:lnTo>
                  <a:pt x="0" y="307975"/>
                </a:lnTo>
                <a:close/>
              </a:path>
            </a:pathLst>
          </a:custGeom>
          <a:solidFill>
            <a:srgbClr val="696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72562" y="0"/>
            <a:ext cx="12700" cy="307975"/>
          </a:xfrm>
          <a:custGeom>
            <a:avLst/>
            <a:gdLst/>
            <a:ahLst/>
            <a:cxnLst/>
            <a:rect l="l" t="t" r="r" b="b"/>
            <a:pathLst>
              <a:path w="12700" h="307975">
                <a:moveTo>
                  <a:pt x="0" y="307975"/>
                </a:moveTo>
                <a:lnTo>
                  <a:pt x="12700" y="307975"/>
                </a:lnTo>
                <a:lnTo>
                  <a:pt x="12700" y="0"/>
                </a:lnTo>
                <a:lnTo>
                  <a:pt x="0" y="0"/>
                </a:lnTo>
                <a:lnTo>
                  <a:pt x="0" y="307975"/>
                </a:lnTo>
                <a:close/>
              </a:path>
            </a:pathLst>
          </a:custGeom>
          <a:solidFill>
            <a:srgbClr val="696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2712" y="0"/>
            <a:ext cx="41275" cy="307975"/>
          </a:xfrm>
          <a:custGeom>
            <a:avLst/>
            <a:gdLst/>
            <a:ahLst/>
            <a:cxnLst/>
            <a:rect l="l" t="t" r="r" b="b"/>
            <a:pathLst>
              <a:path w="41275" h="307975">
                <a:moveTo>
                  <a:pt x="0" y="307975"/>
                </a:moveTo>
                <a:lnTo>
                  <a:pt x="41275" y="307975"/>
                </a:lnTo>
                <a:lnTo>
                  <a:pt x="41275" y="0"/>
                </a:lnTo>
                <a:lnTo>
                  <a:pt x="0" y="0"/>
                </a:lnTo>
                <a:lnTo>
                  <a:pt x="0" y="307975"/>
                </a:lnTo>
                <a:close/>
              </a:path>
            </a:pathLst>
          </a:custGeom>
          <a:solidFill>
            <a:srgbClr val="696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70962" y="0"/>
            <a:ext cx="5080" cy="307975"/>
          </a:xfrm>
          <a:custGeom>
            <a:avLst/>
            <a:gdLst/>
            <a:ahLst/>
            <a:cxnLst/>
            <a:rect l="l" t="t" r="r" b="b"/>
            <a:pathLst>
              <a:path w="5079" h="307975">
                <a:moveTo>
                  <a:pt x="0" y="307975"/>
                </a:moveTo>
                <a:lnTo>
                  <a:pt x="4762" y="307975"/>
                </a:lnTo>
                <a:lnTo>
                  <a:pt x="4762" y="0"/>
                </a:lnTo>
                <a:lnTo>
                  <a:pt x="0" y="0"/>
                </a:lnTo>
                <a:lnTo>
                  <a:pt x="0" y="307975"/>
                </a:lnTo>
                <a:close/>
              </a:path>
            </a:pathLst>
          </a:custGeom>
          <a:solidFill>
            <a:srgbClr val="696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42412" y="307975"/>
            <a:ext cx="1905" cy="92075"/>
          </a:xfrm>
          <a:custGeom>
            <a:avLst/>
            <a:gdLst/>
            <a:ahLst/>
            <a:cxnLst/>
            <a:rect l="l" t="t" r="r" b="b"/>
            <a:pathLst>
              <a:path w="1904" h="92075">
                <a:moveTo>
                  <a:pt x="0" y="92075"/>
                </a:moveTo>
                <a:lnTo>
                  <a:pt x="1587" y="92075"/>
                </a:lnTo>
                <a:lnTo>
                  <a:pt x="1587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72562" y="307975"/>
            <a:ext cx="12700" cy="92075"/>
          </a:xfrm>
          <a:custGeom>
            <a:avLst/>
            <a:gdLst/>
            <a:ahLst/>
            <a:cxnLst/>
            <a:rect l="l" t="t" r="r" b="b"/>
            <a:pathLst>
              <a:path w="12700" h="92075">
                <a:moveTo>
                  <a:pt x="0" y="92075"/>
                </a:moveTo>
                <a:lnTo>
                  <a:pt x="12700" y="92075"/>
                </a:lnTo>
                <a:lnTo>
                  <a:pt x="127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02712" y="307975"/>
            <a:ext cx="41275" cy="92075"/>
          </a:xfrm>
          <a:custGeom>
            <a:avLst/>
            <a:gdLst/>
            <a:ahLst/>
            <a:cxnLst/>
            <a:rect l="l" t="t" r="r" b="b"/>
            <a:pathLst>
              <a:path w="41275" h="92075">
                <a:moveTo>
                  <a:pt x="0" y="92075"/>
                </a:moveTo>
                <a:lnTo>
                  <a:pt x="41275" y="92075"/>
                </a:lnTo>
                <a:lnTo>
                  <a:pt x="41275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73343" y="307975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131762"/>
                </a:moveTo>
                <a:lnTo>
                  <a:pt x="0" y="0"/>
                </a:lnTo>
                <a:lnTo>
                  <a:pt x="0" y="131762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42412" y="360362"/>
            <a:ext cx="1905" cy="79375"/>
          </a:xfrm>
          <a:custGeom>
            <a:avLst/>
            <a:gdLst/>
            <a:ahLst/>
            <a:cxnLst/>
            <a:rect l="l" t="t" r="r" b="b"/>
            <a:pathLst>
              <a:path w="1904" h="79375">
                <a:moveTo>
                  <a:pt x="0" y="79375"/>
                </a:moveTo>
                <a:lnTo>
                  <a:pt x="1587" y="79375"/>
                </a:lnTo>
                <a:lnTo>
                  <a:pt x="1587" y="0"/>
                </a:lnTo>
                <a:lnTo>
                  <a:pt x="0" y="0"/>
                </a:lnTo>
                <a:lnTo>
                  <a:pt x="0" y="79375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72562" y="360362"/>
            <a:ext cx="12700" cy="79375"/>
          </a:xfrm>
          <a:custGeom>
            <a:avLst/>
            <a:gdLst/>
            <a:ahLst/>
            <a:cxnLst/>
            <a:rect l="l" t="t" r="r" b="b"/>
            <a:pathLst>
              <a:path w="12700" h="79375">
                <a:moveTo>
                  <a:pt x="0" y="79375"/>
                </a:moveTo>
                <a:lnTo>
                  <a:pt x="12700" y="79375"/>
                </a:lnTo>
                <a:lnTo>
                  <a:pt x="12700" y="0"/>
                </a:lnTo>
                <a:lnTo>
                  <a:pt x="0" y="0"/>
                </a:lnTo>
                <a:lnTo>
                  <a:pt x="0" y="79375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02712" y="360362"/>
            <a:ext cx="41275" cy="79375"/>
          </a:xfrm>
          <a:custGeom>
            <a:avLst/>
            <a:gdLst/>
            <a:ahLst/>
            <a:cxnLst/>
            <a:rect l="l" t="t" r="r" b="b"/>
            <a:pathLst>
              <a:path w="41275" h="79375">
                <a:moveTo>
                  <a:pt x="0" y="79375"/>
                </a:moveTo>
                <a:lnTo>
                  <a:pt x="41275" y="79375"/>
                </a:lnTo>
                <a:lnTo>
                  <a:pt x="41275" y="0"/>
                </a:lnTo>
                <a:lnTo>
                  <a:pt x="0" y="0"/>
                </a:lnTo>
                <a:lnTo>
                  <a:pt x="0" y="79375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10200" y="360362"/>
            <a:ext cx="3505200" cy="79375"/>
          </a:xfrm>
          <a:custGeom>
            <a:avLst/>
            <a:gdLst/>
            <a:ahLst/>
            <a:cxnLst/>
            <a:rect l="l" t="t" r="r" b="b"/>
            <a:pathLst>
              <a:path w="3505200" h="79375">
                <a:moveTo>
                  <a:pt x="0" y="79375"/>
                </a:moveTo>
                <a:lnTo>
                  <a:pt x="3505200" y="79375"/>
                </a:lnTo>
                <a:lnTo>
                  <a:pt x="3505200" y="0"/>
                </a:lnTo>
                <a:lnTo>
                  <a:pt x="0" y="0"/>
                </a:lnTo>
                <a:lnTo>
                  <a:pt x="0" y="79375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42412" y="439737"/>
            <a:ext cx="1905" cy="180975"/>
          </a:xfrm>
          <a:custGeom>
            <a:avLst/>
            <a:gdLst/>
            <a:ahLst/>
            <a:cxnLst/>
            <a:rect l="l" t="t" r="r" b="b"/>
            <a:pathLst>
              <a:path w="1904" h="180975">
                <a:moveTo>
                  <a:pt x="0" y="180975"/>
                </a:moveTo>
                <a:lnTo>
                  <a:pt x="1587" y="180975"/>
                </a:lnTo>
                <a:lnTo>
                  <a:pt x="1587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CB08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072562" y="439737"/>
            <a:ext cx="12700" cy="180975"/>
          </a:xfrm>
          <a:custGeom>
            <a:avLst/>
            <a:gdLst/>
            <a:ahLst/>
            <a:cxnLst/>
            <a:rect l="l" t="t" r="r" b="b"/>
            <a:pathLst>
              <a:path w="12700" h="180975">
                <a:moveTo>
                  <a:pt x="0" y="180975"/>
                </a:moveTo>
                <a:lnTo>
                  <a:pt x="12700" y="180975"/>
                </a:lnTo>
                <a:lnTo>
                  <a:pt x="127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CB08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02712" y="439737"/>
            <a:ext cx="41275" cy="180975"/>
          </a:xfrm>
          <a:custGeom>
            <a:avLst/>
            <a:gdLst/>
            <a:ahLst/>
            <a:cxnLst/>
            <a:rect l="l" t="t" r="r" b="b"/>
            <a:pathLst>
              <a:path w="41275" h="180975">
                <a:moveTo>
                  <a:pt x="0" y="180975"/>
                </a:moveTo>
                <a:lnTo>
                  <a:pt x="41275" y="180975"/>
                </a:lnTo>
                <a:lnTo>
                  <a:pt x="41275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CB08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10200" y="439737"/>
            <a:ext cx="3565525" cy="180975"/>
          </a:xfrm>
          <a:custGeom>
            <a:avLst/>
            <a:gdLst/>
            <a:ahLst/>
            <a:cxnLst/>
            <a:rect l="l" t="t" r="r" b="b"/>
            <a:pathLst>
              <a:path w="3565525" h="180975">
                <a:moveTo>
                  <a:pt x="0" y="180975"/>
                </a:moveTo>
                <a:lnTo>
                  <a:pt x="3565525" y="180975"/>
                </a:lnTo>
                <a:lnTo>
                  <a:pt x="3565525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CB08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07025" y="511175"/>
            <a:ext cx="3063875" cy="0"/>
          </a:xfrm>
          <a:custGeom>
            <a:avLst/>
            <a:gdLst/>
            <a:ahLst/>
            <a:cxnLst/>
            <a:rect l="l" t="t" r="r" b="b"/>
            <a:pathLst>
              <a:path w="3063875">
                <a:moveTo>
                  <a:pt x="0" y="0"/>
                </a:moveTo>
                <a:lnTo>
                  <a:pt x="3063875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73937" y="607218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029700" y="0"/>
            <a:ext cx="0" cy="621030"/>
          </a:xfrm>
          <a:custGeom>
            <a:avLst/>
            <a:gdLst/>
            <a:ahLst/>
            <a:cxnLst/>
            <a:rect l="l" t="t" r="r" b="b"/>
            <a:pathLst>
              <a:path h="621030">
                <a:moveTo>
                  <a:pt x="0" y="0"/>
                </a:moveTo>
                <a:lnTo>
                  <a:pt x="0" y="620712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943181" y="0"/>
            <a:ext cx="0" cy="586105"/>
          </a:xfrm>
          <a:custGeom>
            <a:avLst/>
            <a:gdLst/>
            <a:ahLst/>
            <a:cxnLst/>
            <a:rect l="l" t="t" r="r" b="b"/>
            <a:pathLst>
              <a:path h="586105">
                <a:moveTo>
                  <a:pt x="0" y="0"/>
                </a:moveTo>
                <a:lnTo>
                  <a:pt x="0" y="585787"/>
                </a:lnTo>
              </a:path>
            </a:pathLst>
          </a:custGeom>
          <a:ln w="5556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78093" y="0"/>
            <a:ext cx="0" cy="586105"/>
          </a:xfrm>
          <a:custGeom>
            <a:avLst/>
            <a:gdLst/>
            <a:ahLst/>
            <a:cxnLst/>
            <a:rect l="l" t="t" r="r" b="b"/>
            <a:pathLst>
              <a:path h="586105">
                <a:moveTo>
                  <a:pt x="0" y="0"/>
                </a:moveTo>
                <a:lnTo>
                  <a:pt x="0" y="585787"/>
                </a:lnTo>
              </a:path>
            </a:pathLst>
          </a:custGeom>
          <a:ln w="793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265811" y="534987"/>
            <a:ext cx="210248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latin typeface="Arial"/>
                <a:cs typeface="Arial"/>
              </a:rPr>
              <a:t>Мульчирование.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20" dirty="0">
                <a:latin typeface="Arial"/>
                <a:cs typeface="Arial"/>
              </a:rPr>
              <a:t>Мульчирование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562237" y="839889"/>
            <a:ext cx="7480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Arial"/>
                <a:cs typeface="Arial"/>
              </a:rPr>
              <a:t>п</a:t>
            </a:r>
            <a:r>
              <a:rPr sz="2000" spc="-50" dirty="0">
                <a:latin typeface="Arial"/>
                <a:cs typeface="Arial"/>
              </a:rPr>
              <a:t>о</a:t>
            </a:r>
            <a:r>
              <a:rPr sz="2000" spc="-5" dirty="0">
                <a:latin typeface="Arial"/>
                <a:cs typeface="Arial"/>
              </a:rPr>
              <a:t>ч</a:t>
            </a:r>
            <a:r>
              <a:rPr sz="2000" spc="-10" dirty="0">
                <a:latin typeface="Arial"/>
                <a:cs typeface="Arial"/>
              </a:rPr>
              <a:t>в</a:t>
            </a:r>
            <a:r>
              <a:rPr sz="2000" dirty="0">
                <a:latin typeface="Arial"/>
                <a:cs typeface="Arial"/>
              </a:rPr>
              <a:t>ы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730942" y="839889"/>
            <a:ext cx="15811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latin typeface="Arial"/>
                <a:cs typeface="Arial"/>
              </a:rPr>
              <a:t>препятствует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731878" y="839889"/>
            <a:ext cx="18656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Arial"/>
                <a:cs typeface="Arial"/>
              </a:rPr>
              <a:t>п</a:t>
            </a:r>
            <a:r>
              <a:rPr sz="2000" dirty="0">
                <a:latin typeface="Arial"/>
                <a:cs typeface="Arial"/>
              </a:rPr>
              <a:t>ро</a:t>
            </a:r>
            <a:r>
              <a:rPr sz="2000" spc="-5" dirty="0">
                <a:latin typeface="Arial"/>
                <a:cs typeface="Arial"/>
              </a:rPr>
              <a:t>ник</a:t>
            </a:r>
            <a:r>
              <a:rPr sz="2000" spc="-15" dirty="0">
                <a:latin typeface="Arial"/>
                <a:cs typeface="Arial"/>
              </a:rPr>
              <a:t>н</a:t>
            </a:r>
            <a:r>
              <a:rPr sz="2000" dirty="0">
                <a:latin typeface="Arial"/>
                <a:cs typeface="Arial"/>
              </a:rPr>
              <a:t>о</a:t>
            </a:r>
            <a:r>
              <a:rPr sz="2000" spc="-25" dirty="0">
                <a:latin typeface="Arial"/>
                <a:cs typeface="Arial"/>
              </a:rPr>
              <a:t>в</a:t>
            </a:r>
            <a:r>
              <a:rPr sz="2000" spc="-15" dirty="0">
                <a:latin typeface="Arial"/>
                <a:cs typeface="Arial"/>
              </a:rPr>
              <a:t>е</a:t>
            </a:r>
            <a:r>
              <a:rPr sz="2000" spc="-5" dirty="0">
                <a:latin typeface="Arial"/>
                <a:cs typeface="Arial"/>
              </a:rPr>
              <a:t>ни</a:t>
            </a:r>
            <a:r>
              <a:rPr sz="2000" dirty="0">
                <a:latin typeface="Arial"/>
                <a:cs typeface="Arial"/>
              </a:rPr>
              <a:t>ю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65301" y="1144790"/>
            <a:ext cx="34366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914525" algn="l"/>
              </a:tabLst>
            </a:pPr>
            <a:r>
              <a:rPr sz="2000" spc="-10" dirty="0">
                <a:latin typeface="Arial"/>
                <a:cs typeface="Arial"/>
              </a:rPr>
              <a:t>предупреждая	</a:t>
            </a:r>
            <a:r>
              <a:rPr sz="2000" spc="-5" dirty="0">
                <a:latin typeface="Arial"/>
                <a:cs typeface="Arial"/>
              </a:rPr>
              <a:t>прорастание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72445" y="1144790"/>
            <a:ext cx="7467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0" dirty="0">
                <a:latin typeface="Arial"/>
                <a:cs typeface="Arial"/>
              </a:rPr>
              <a:t>с</a:t>
            </a:r>
            <a:r>
              <a:rPr sz="2000" spc="-15" dirty="0">
                <a:latin typeface="Arial"/>
                <a:cs typeface="Arial"/>
              </a:rPr>
              <a:t>е</a:t>
            </a:r>
            <a:r>
              <a:rPr sz="2000" dirty="0">
                <a:latin typeface="Arial"/>
                <a:cs typeface="Arial"/>
              </a:rPr>
              <a:t>м</a:t>
            </a:r>
            <a:r>
              <a:rPr sz="2000" spc="-10" dirty="0">
                <a:latin typeface="Arial"/>
                <a:cs typeface="Arial"/>
              </a:rPr>
              <a:t>я</a:t>
            </a:r>
            <a:r>
              <a:rPr sz="2000" dirty="0">
                <a:latin typeface="Arial"/>
                <a:cs typeface="Arial"/>
              </a:rPr>
              <a:t>н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789690" y="1144790"/>
            <a:ext cx="11772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сорняков.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136805" y="1144790"/>
            <a:ext cx="14560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Arial"/>
                <a:cs typeface="Arial"/>
              </a:rPr>
              <a:t>Материалы,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762849" y="839889"/>
            <a:ext cx="99758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53365">
              <a:lnSpc>
                <a:spcPct val="100000"/>
              </a:lnSpc>
              <a:spcBef>
                <a:spcPts val="105"/>
              </a:spcBef>
            </a:pPr>
            <a:r>
              <a:rPr sz="2000" spc="0" dirty="0">
                <a:latin typeface="Arial"/>
                <a:cs typeface="Arial"/>
              </a:rPr>
              <a:t>с</a:t>
            </a:r>
            <a:r>
              <a:rPr sz="2000" spc="-25" dirty="0">
                <a:latin typeface="Arial"/>
                <a:cs typeface="Arial"/>
              </a:rPr>
              <a:t>в</a:t>
            </a:r>
            <a:r>
              <a:rPr sz="2000" spc="-75" dirty="0">
                <a:latin typeface="Arial"/>
                <a:cs typeface="Arial"/>
              </a:rPr>
              <a:t>е</a:t>
            </a:r>
            <a:r>
              <a:rPr sz="2000" spc="-35" dirty="0">
                <a:latin typeface="Arial"/>
                <a:cs typeface="Arial"/>
              </a:rPr>
              <a:t>т</a:t>
            </a:r>
            <a:r>
              <a:rPr sz="2000" dirty="0">
                <a:latin typeface="Arial"/>
                <a:cs typeface="Arial"/>
              </a:rPr>
              <a:t>а,  </a:t>
            </a:r>
            <a:r>
              <a:rPr sz="2000" spc="15" dirty="0">
                <a:latin typeface="Arial"/>
                <a:cs typeface="Arial"/>
              </a:rPr>
              <a:t>к</a:t>
            </a:r>
            <a:r>
              <a:rPr sz="2000" spc="-50" dirty="0">
                <a:latin typeface="Arial"/>
                <a:cs typeface="Arial"/>
              </a:rPr>
              <a:t>о</a:t>
            </a:r>
            <a:r>
              <a:rPr sz="2000" spc="-35" dirty="0">
                <a:latin typeface="Arial"/>
                <a:cs typeface="Arial"/>
              </a:rPr>
              <a:t>т</a:t>
            </a:r>
            <a:r>
              <a:rPr sz="2000" dirty="0">
                <a:latin typeface="Arial"/>
                <a:cs typeface="Arial"/>
              </a:rPr>
              <a:t>ор</a:t>
            </a:r>
            <a:r>
              <a:rPr sz="2000" spc="-5" dirty="0">
                <a:latin typeface="Arial"/>
                <a:cs typeface="Arial"/>
              </a:rPr>
              <a:t>ы</a:t>
            </a:r>
            <a:r>
              <a:rPr sz="2000" dirty="0">
                <a:latin typeface="Arial"/>
                <a:cs typeface="Arial"/>
              </a:rPr>
              <a:t>е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64792" y="1449692"/>
            <a:ext cx="32969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50900" algn="l"/>
                <a:tab pos="1610995" algn="l"/>
              </a:tabLst>
            </a:pPr>
            <a:r>
              <a:rPr sz="2000" dirty="0">
                <a:latin typeface="Arial"/>
                <a:cs typeface="Arial"/>
              </a:rPr>
              <a:t>могут	</a:t>
            </a:r>
            <a:r>
              <a:rPr sz="2000" spc="-5" dirty="0">
                <a:latin typeface="Arial"/>
                <a:cs typeface="Arial"/>
              </a:rPr>
              <a:t>быть	</a:t>
            </a:r>
            <a:r>
              <a:rPr sz="2000" spc="-15" dirty="0">
                <a:latin typeface="Arial"/>
                <a:cs typeface="Arial"/>
              </a:rPr>
              <a:t>использованы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721518" y="1449692"/>
            <a:ext cx="13881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в	</a:t>
            </a:r>
            <a:r>
              <a:rPr sz="2000" spc="-10" dirty="0">
                <a:latin typeface="Arial"/>
                <a:cs typeface="Arial"/>
              </a:rPr>
              <a:t>качестве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270195" y="1449692"/>
            <a:ext cx="34842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02360" algn="l"/>
                <a:tab pos="3041015" algn="l"/>
              </a:tabLst>
            </a:pPr>
            <a:r>
              <a:rPr sz="2000" spc="25" dirty="0">
                <a:latin typeface="Arial"/>
                <a:cs typeface="Arial"/>
              </a:rPr>
              <a:t>м</a:t>
            </a:r>
            <a:r>
              <a:rPr sz="2000" spc="-55" dirty="0">
                <a:latin typeface="Arial"/>
                <a:cs typeface="Arial"/>
              </a:rPr>
              <a:t>у</a:t>
            </a:r>
            <a:r>
              <a:rPr sz="2000" spc="-5" dirty="0">
                <a:latin typeface="Arial"/>
                <a:cs typeface="Arial"/>
              </a:rPr>
              <a:t>л</a:t>
            </a:r>
            <a:r>
              <a:rPr sz="2000" spc="-145" dirty="0">
                <a:latin typeface="Arial"/>
                <a:cs typeface="Arial"/>
              </a:rPr>
              <a:t>ь</a:t>
            </a:r>
            <a:r>
              <a:rPr sz="2000" dirty="0">
                <a:latin typeface="Arial"/>
                <a:cs typeface="Arial"/>
              </a:rPr>
              <a:t>ч</a:t>
            </a:r>
            <a:r>
              <a:rPr sz="2000" spc="-5" dirty="0">
                <a:latin typeface="Arial"/>
                <a:cs typeface="Arial"/>
              </a:rPr>
              <a:t>и</a:t>
            </a:r>
            <a:r>
              <a:rPr sz="2000" dirty="0">
                <a:latin typeface="Arial"/>
                <a:cs typeface="Arial"/>
              </a:rPr>
              <a:t>,	р</a:t>
            </a:r>
            <a:r>
              <a:rPr sz="2000" spc="-35" dirty="0">
                <a:latin typeface="Arial"/>
                <a:cs typeface="Arial"/>
              </a:rPr>
              <a:t>а</a:t>
            </a:r>
            <a:r>
              <a:rPr sz="2000" spc="0" dirty="0">
                <a:latin typeface="Arial"/>
                <a:cs typeface="Arial"/>
              </a:rPr>
              <a:t>з</a:t>
            </a:r>
            <a:r>
              <a:rPr sz="2000" spc="-5" dirty="0">
                <a:latin typeface="Arial"/>
                <a:cs typeface="Arial"/>
              </a:rPr>
              <a:t>н</a:t>
            </a:r>
            <a:r>
              <a:rPr sz="2000" spc="-15" dirty="0">
                <a:latin typeface="Arial"/>
                <a:cs typeface="Arial"/>
              </a:rPr>
              <a:t>о</a:t>
            </a:r>
            <a:r>
              <a:rPr sz="2000" dirty="0">
                <a:latin typeface="Arial"/>
                <a:cs typeface="Arial"/>
              </a:rPr>
              <a:t>обр</a:t>
            </a:r>
            <a:r>
              <a:rPr sz="2000" spc="-35" dirty="0">
                <a:latin typeface="Arial"/>
                <a:cs typeface="Arial"/>
              </a:rPr>
              <a:t>а</a:t>
            </a:r>
            <a:r>
              <a:rPr sz="2000" spc="-10" dirty="0">
                <a:latin typeface="Arial"/>
                <a:cs typeface="Arial"/>
              </a:rPr>
              <a:t>з</a:t>
            </a:r>
            <a:r>
              <a:rPr sz="2000" spc="-5" dirty="0">
                <a:latin typeface="Arial"/>
                <a:cs typeface="Arial"/>
              </a:rPr>
              <a:t>ны</a:t>
            </a:r>
            <a:r>
              <a:rPr sz="2000" dirty="0">
                <a:latin typeface="Arial"/>
                <a:cs typeface="Arial"/>
              </a:rPr>
              <a:t>.	Э</a:t>
            </a:r>
            <a:r>
              <a:rPr sz="2000" spc="-45" dirty="0">
                <a:latin typeface="Arial"/>
                <a:cs typeface="Arial"/>
              </a:rPr>
              <a:t>то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65811" y="1754593"/>
            <a:ext cx="35401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68780" algn="l"/>
                <a:tab pos="1941830" algn="l"/>
              </a:tabLst>
            </a:pPr>
            <a:r>
              <a:rPr sz="2000" spc="-5" dirty="0">
                <a:latin typeface="Arial"/>
                <a:cs typeface="Arial"/>
              </a:rPr>
              <a:t>пластиковые	</a:t>
            </a:r>
            <a:r>
              <a:rPr sz="2000" dirty="0">
                <a:latin typeface="Arial"/>
                <a:cs typeface="Arial"/>
              </a:rPr>
              <a:t>и	</a:t>
            </a:r>
            <a:r>
              <a:rPr sz="2000" spc="-10" dirty="0">
                <a:latin typeface="Arial"/>
                <a:cs typeface="Arial"/>
              </a:rPr>
              <a:t>органические</a:t>
            </a:r>
            <a:endParaRPr sz="2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039399" y="1754593"/>
            <a:ext cx="47218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33525" algn="l"/>
                <a:tab pos="2310765" algn="l"/>
                <a:tab pos="2810510" algn="l"/>
                <a:tab pos="3750945" algn="l"/>
              </a:tabLst>
            </a:pPr>
            <a:r>
              <a:rPr sz="2000" dirty="0">
                <a:latin typeface="Arial"/>
                <a:cs typeface="Arial"/>
              </a:rPr>
              <a:t>м</a:t>
            </a:r>
            <a:r>
              <a:rPr sz="2000" spc="-50" dirty="0">
                <a:latin typeface="Arial"/>
                <a:cs typeface="Arial"/>
              </a:rPr>
              <a:t>а</a:t>
            </a:r>
            <a:r>
              <a:rPr sz="2000" spc="-35" dirty="0">
                <a:latin typeface="Arial"/>
                <a:cs typeface="Arial"/>
              </a:rPr>
              <a:t>т</a:t>
            </a:r>
            <a:r>
              <a:rPr sz="2000" dirty="0">
                <a:latin typeface="Arial"/>
                <a:cs typeface="Arial"/>
              </a:rPr>
              <a:t>е</a:t>
            </a:r>
            <a:r>
              <a:rPr sz="2000" spc="-15" dirty="0">
                <a:latin typeface="Arial"/>
                <a:cs typeface="Arial"/>
              </a:rPr>
              <a:t>р</a:t>
            </a:r>
            <a:r>
              <a:rPr sz="2000" spc="-5" dirty="0">
                <a:latin typeface="Arial"/>
                <a:cs typeface="Arial"/>
              </a:rPr>
              <a:t>и</a:t>
            </a:r>
            <a:r>
              <a:rPr sz="2000" dirty="0">
                <a:latin typeface="Arial"/>
                <a:cs typeface="Arial"/>
              </a:rPr>
              <a:t>а</a:t>
            </a:r>
            <a:r>
              <a:rPr sz="2000" spc="-5" dirty="0">
                <a:latin typeface="Arial"/>
                <a:cs typeface="Arial"/>
              </a:rPr>
              <a:t>л</a:t>
            </a:r>
            <a:r>
              <a:rPr sz="2000" dirty="0">
                <a:latin typeface="Arial"/>
                <a:cs typeface="Arial"/>
              </a:rPr>
              <a:t>ы,	</a:t>
            </a:r>
            <a:r>
              <a:rPr sz="2000" spc="-45" dirty="0">
                <a:latin typeface="Arial"/>
                <a:cs typeface="Arial"/>
              </a:rPr>
              <a:t>т</a:t>
            </a:r>
            <a:r>
              <a:rPr sz="2000" dirty="0">
                <a:latin typeface="Arial"/>
                <a:cs typeface="Arial"/>
              </a:rPr>
              <a:t>а</a:t>
            </a:r>
            <a:r>
              <a:rPr sz="2000" spc="-5" dirty="0">
                <a:latin typeface="Arial"/>
                <a:cs typeface="Arial"/>
              </a:rPr>
              <a:t>ки</a:t>
            </a:r>
            <a:r>
              <a:rPr sz="2000" dirty="0">
                <a:latin typeface="Arial"/>
                <a:cs typeface="Arial"/>
              </a:rPr>
              <a:t>е	</a:t>
            </a:r>
            <a:r>
              <a:rPr sz="2000" spc="40" dirty="0">
                <a:latin typeface="Arial"/>
                <a:cs typeface="Arial"/>
              </a:rPr>
              <a:t>к</a:t>
            </a:r>
            <a:r>
              <a:rPr sz="2000" dirty="0">
                <a:latin typeface="Arial"/>
                <a:cs typeface="Arial"/>
              </a:rPr>
              <a:t>ак	</a:t>
            </a:r>
            <a:r>
              <a:rPr sz="2000" spc="-15" dirty="0">
                <a:latin typeface="Arial"/>
                <a:cs typeface="Arial"/>
              </a:rPr>
              <a:t>о</a:t>
            </a:r>
            <a:r>
              <a:rPr sz="2000" spc="0" dirty="0">
                <a:latin typeface="Arial"/>
                <a:cs typeface="Arial"/>
              </a:rPr>
              <a:t>с</a:t>
            </a:r>
            <a:r>
              <a:rPr sz="2000" dirty="0">
                <a:latin typeface="Arial"/>
                <a:cs typeface="Arial"/>
              </a:rPr>
              <a:t>а</a:t>
            </a:r>
            <a:r>
              <a:rPr sz="2000" spc="-5" dirty="0">
                <a:latin typeface="Arial"/>
                <a:cs typeface="Arial"/>
              </a:rPr>
              <a:t>дк</a:t>
            </a:r>
            <a:r>
              <a:rPr sz="2000" dirty="0">
                <a:latin typeface="Arial"/>
                <a:cs typeface="Arial"/>
              </a:rPr>
              <a:t>и	</a:t>
            </a:r>
            <a:r>
              <a:rPr sz="2000" spc="0" dirty="0">
                <a:latin typeface="Arial"/>
                <a:cs typeface="Arial"/>
              </a:rPr>
              <a:t>с</a:t>
            </a:r>
            <a:r>
              <a:rPr sz="2000" spc="-35" dirty="0">
                <a:latin typeface="Arial"/>
                <a:cs typeface="Arial"/>
              </a:rPr>
              <a:t>т</a:t>
            </a:r>
            <a:r>
              <a:rPr sz="2000" spc="-50" dirty="0">
                <a:latin typeface="Arial"/>
                <a:cs typeface="Arial"/>
              </a:rPr>
              <a:t>о</a:t>
            </a:r>
            <a:r>
              <a:rPr sz="2000" spc="-15" dirty="0">
                <a:latin typeface="Arial"/>
                <a:cs typeface="Arial"/>
              </a:rPr>
              <a:t>ч</a:t>
            </a:r>
            <a:r>
              <a:rPr sz="2000" spc="-5" dirty="0">
                <a:latin typeface="Arial"/>
                <a:cs typeface="Arial"/>
              </a:rPr>
              <a:t>ны</a:t>
            </a:r>
            <a:r>
              <a:rPr sz="2000" dirty="0">
                <a:latin typeface="Arial"/>
                <a:cs typeface="Arial"/>
              </a:rPr>
              <a:t>х</a:t>
            </a:r>
            <a:endParaRPr sz="2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66065" y="2059495"/>
            <a:ext cx="351980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83260" algn="l"/>
                <a:tab pos="1757680" algn="l"/>
                <a:tab pos="2885440" algn="l"/>
              </a:tabLst>
            </a:pPr>
            <a:r>
              <a:rPr sz="2000" spc="-25" dirty="0">
                <a:latin typeface="Arial"/>
                <a:cs typeface="Arial"/>
              </a:rPr>
              <a:t>в</a:t>
            </a:r>
            <a:r>
              <a:rPr sz="2000" spc="-50" dirty="0">
                <a:latin typeface="Arial"/>
                <a:cs typeface="Arial"/>
              </a:rPr>
              <a:t>о</a:t>
            </a:r>
            <a:r>
              <a:rPr sz="2000" spc="-5" dirty="0">
                <a:latin typeface="Arial"/>
                <a:cs typeface="Arial"/>
              </a:rPr>
              <a:t>д</a:t>
            </a:r>
            <a:r>
              <a:rPr sz="2000" dirty="0">
                <a:latin typeface="Arial"/>
                <a:cs typeface="Arial"/>
              </a:rPr>
              <a:t>,	о</a:t>
            </a:r>
            <a:r>
              <a:rPr sz="2000" spc="-10" dirty="0">
                <a:latin typeface="Arial"/>
                <a:cs typeface="Arial"/>
              </a:rPr>
              <a:t>п</a:t>
            </a:r>
            <a:r>
              <a:rPr sz="2000" spc="-5" dirty="0">
                <a:latin typeface="Arial"/>
                <a:cs typeface="Arial"/>
              </a:rPr>
              <a:t>илк</a:t>
            </a:r>
            <a:r>
              <a:rPr sz="2000" spc="-20" dirty="0">
                <a:latin typeface="Arial"/>
                <a:cs typeface="Arial"/>
              </a:rPr>
              <a:t>и</a:t>
            </a:r>
            <a:r>
              <a:rPr sz="2000" dirty="0">
                <a:latin typeface="Arial"/>
                <a:cs typeface="Arial"/>
              </a:rPr>
              <a:t>,	</a:t>
            </a:r>
            <a:r>
              <a:rPr sz="2000" spc="25" dirty="0">
                <a:latin typeface="Arial"/>
                <a:cs typeface="Arial"/>
              </a:rPr>
              <a:t>с</a:t>
            </a:r>
            <a:r>
              <a:rPr sz="2000" spc="-50" dirty="0">
                <a:latin typeface="Arial"/>
                <a:cs typeface="Arial"/>
              </a:rPr>
              <a:t>о</a:t>
            </a:r>
            <a:r>
              <a:rPr sz="2000" spc="0" dirty="0">
                <a:latin typeface="Arial"/>
                <a:cs typeface="Arial"/>
              </a:rPr>
              <a:t>л</a:t>
            </a:r>
            <a:r>
              <a:rPr sz="2000" dirty="0">
                <a:latin typeface="Arial"/>
                <a:cs typeface="Arial"/>
              </a:rPr>
              <a:t>ома,	</a:t>
            </a:r>
            <a:r>
              <a:rPr sz="2000" spc="-10" dirty="0">
                <a:latin typeface="Arial"/>
                <a:cs typeface="Arial"/>
              </a:rPr>
              <a:t>с</a:t>
            </a:r>
            <a:r>
              <a:rPr sz="2000" dirty="0">
                <a:latin typeface="Arial"/>
                <a:cs typeface="Arial"/>
              </a:rPr>
              <a:t>е</a:t>
            </a:r>
            <a:r>
              <a:rPr sz="2000" spc="-5" dirty="0">
                <a:latin typeface="Arial"/>
                <a:cs typeface="Arial"/>
              </a:rPr>
              <a:t>н</a:t>
            </a:r>
            <a:r>
              <a:rPr sz="2000" dirty="0">
                <a:latin typeface="Arial"/>
                <a:cs typeface="Arial"/>
              </a:rPr>
              <a:t>о,</a:t>
            </a:r>
            <a:endParaRPr sz="2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943959" y="2059495"/>
            <a:ext cx="82676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Arial"/>
                <a:cs typeface="Arial"/>
              </a:rPr>
              <a:t>листья</a:t>
            </a:r>
            <a:endParaRPr sz="2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928654" y="2059495"/>
            <a:ext cx="12122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Arial"/>
                <a:cs typeface="Arial"/>
              </a:rPr>
              <a:t>деревьев,</a:t>
            </a:r>
            <a:endParaRPr sz="2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67337" y="2364397"/>
            <a:ext cx="58724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01725" algn="l"/>
                <a:tab pos="1520825" algn="l"/>
                <a:tab pos="2176145" algn="l"/>
                <a:tab pos="4305300" algn="l"/>
              </a:tabLst>
            </a:pPr>
            <a:r>
              <a:rPr sz="2000" spc="-20" dirty="0">
                <a:latin typeface="Arial"/>
                <a:cs typeface="Arial"/>
              </a:rPr>
              <a:t>бумага	</a:t>
            </a:r>
            <a:r>
              <a:rPr sz="2000" dirty="0">
                <a:latin typeface="Arial"/>
                <a:cs typeface="Arial"/>
              </a:rPr>
              <a:t>и	</a:t>
            </a:r>
            <a:r>
              <a:rPr sz="2000" spc="-60" dirty="0">
                <a:latin typeface="Arial"/>
                <a:cs typeface="Arial"/>
              </a:rPr>
              <a:t>т.д.	</a:t>
            </a:r>
            <a:r>
              <a:rPr sz="2000" spc="-20" dirty="0">
                <a:latin typeface="Arial"/>
                <a:cs typeface="Arial"/>
              </a:rPr>
              <a:t>Мульчирование	препятствует</a:t>
            </a:r>
            <a:endParaRPr sz="2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297396" y="2059495"/>
            <a:ext cx="147193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8585" marR="5080" indent="-9652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Arial"/>
                <a:cs typeface="Arial"/>
              </a:rPr>
              <a:t>д</a:t>
            </a:r>
            <a:r>
              <a:rPr sz="2000" dirty="0">
                <a:latin typeface="Arial"/>
                <a:cs typeface="Arial"/>
              </a:rPr>
              <a:t>ере</a:t>
            </a:r>
            <a:r>
              <a:rPr sz="2000" spc="-25" dirty="0">
                <a:latin typeface="Arial"/>
                <a:cs typeface="Arial"/>
              </a:rPr>
              <a:t>в</a:t>
            </a:r>
            <a:r>
              <a:rPr sz="2000" spc="-10" dirty="0">
                <a:latin typeface="Arial"/>
                <a:cs typeface="Arial"/>
              </a:rPr>
              <a:t>я</a:t>
            </a:r>
            <a:r>
              <a:rPr sz="2000" spc="-5" dirty="0">
                <a:latin typeface="Arial"/>
                <a:cs typeface="Arial"/>
              </a:rPr>
              <a:t>н</a:t>
            </a:r>
            <a:r>
              <a:rPr sz="2000" spc="-15" dirty="0">
                <a:latin typeface="Arial"/>
                <a:cs typeface="Arial"/>
              </a:rPr>
              <a:t>н</a:t>
            </a:r>
            <a:r>
              <a:rPr sz="2000" dirty="0">
                <a:latin typeface="Arial"/>
                <a:cs typeface="Arial"/>
              </a:rPr>
              <a:t>ые  </a:t>
            </a:r>
            <a:r>
              <a:rPr sz="2000" spc="-5" dirty="0">
                <a:latin typeface="Arial"/>
                <a:cs typeface="Arial"/>
              </a:rPr>
              <a:t>и</a:t>
            </a:r>
            <a:r>
              <a:rPr sz="2000" spc="-10" dirty="0">
                <a:latin typeface="Arial"/>
                <a:cs typeface="Arial"/>
              </a:rPr>
              <a:t>с</a:t>
            </a:r>
            <a:r>
              <a:rPr sz="2000" spc="0" dirty="0">
                <a:latin typeface="Arial"/>
                <a:cs typeface="Arial"/>
              </a:rPr>
              <a:t>с</a:t>
            </a:r>
            <a:r>
              <a:rPr sz="2000" spc="-10" dirty="0">
                <a:latin typeface="Arial"/>
                <a:cs typeface="Arial"/>
              </a:rPr>
              <a:t>у</a:t>
            </a:r>
            <a:r>
              <a:rPr sz="2000" dirty="0">
                <a:latin typeface="Arial"/>
                <a:cs typeface="Arial"/>
              </a:rPr>
              <a:t>ш</a:t>
            </a:r>
            <a:r>
              <a:rPr sz="2000" spc="-15" dirty="0">
                <a:latin typeface="Arial"/>
                <a:cs typeface="Arial"/>
              </a:rPr>
              <a:t>е</a:t>
            </a:r>
            <a:r>
              <a:rPr sz="2000" spc="-5" dirty="0">
                <a:latin typeface="Arial"/>
                <a:cs typeface="Arial"/>
              </a:rPr>
              <a:t>ни</a:t>
            </a:r>
            <a:r>
              <a:rPr sz="2000" dirty="0">
                <a:latin typeface="Arial"/>
                <a:cs typeface="Arial"/>
              </a:rPr>
              <a:t>ю</a:t>
            </a:r>
            <a:endParaRPr sz="2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926755" y="2059495"/>
            <a:ext cx="83502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7790" marR="5080" indent="-85725">
              <a:lnSpc>
                <a:spcPct val="100000"/>
              </a:lnSpc>
              <a:spcBef>
                <a:spcPts val="105"/>
              </a:spcBef>
            </a:pPr>
            <a:r>
              <a:rPr sz="2000" spc="-30" dirty="0">
                <a:latin typeface="Arial"/>
                <a:cs typeface="Arial"/>
              </a:rPr>
              <a:t>щ</a:t>
            </a:r>
            <a:r>
              <a:rPr sz="2000" dirty="0">
                <a:latin typeface="Arial"/>
                <a:cs typeface="Arial"/>
              </a:rPr>
              <a:t>е</a:t>
            </a:r>
            <a:r>
              <a:rPr sz="2000" spc="-10" dirty="0">
                <a:latin typeface="Arial"/>
                <a:cs typeface="Arial"/>
              </a:rPr>
              <a:t>п</a:t>
            </a:r>
            <a:r>
              <a:rPr sz="2000" spc="-5" dirty="0">
                <a:latin typeface="Arial"/>
                <a:cs typeface="Arial"/>
              </a:rPr>
              <a:t>ки</a:t>
            </a:r>
            <a:r>
              <a:rPr sz="2000" dirty="0">
                <a:latin typeface="Arial"/>
                <a:cs typeface="Arial"/>
              </a:rPr>
              <a:t>,  </a:t>
            </a:r>
            <a:r>
              <a:rPr sz="2000" spc="-10" dirty="0">
                <a:latin typeface="Arial"/>
                <a:cs typeface="Arial"/>
              </a:rPr>
              <a:t>п</a:t>
            </a:r>
            <a:r>
              <a:rPr sz="2000" spc="-50" dirty="0">
                <a:latin typeface="Arial"/>
                <a:cs typeface="Arial"/>
              </a:rPr>
              <a:t>о</a:t>
            </a:r>
            <a:r>
              <a:rPr sz="2000" spc="-5" dirty="0">
                <a:latin typeface="Arial"/>
                <a:cs typeface="Arial"/>
              </a:rPr>
              <a:t>ч</a:t>
            </a:r>
            <a:r>
              <a:rPr sz="2000" dirty="0">
                <a:latin typeface="Arial"/>
                <a:cs typeface="Arial"/>
              </a:rPr>
              <a:t>вы</a:t>
            </a:r>
            <a:endParaRPr sz="2000">
              <a:latin typeface="Arial"/>
              <a:cs typeface="Arial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35" algn="just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появлению поверхностной </a:t>
            </a:r>
            <a:r>
              <a:rPr dirty="0"/>
              <a:t>корки, </a:t>
            </a:r>
            <a:r>
              <a:rPr spc="-15" dirty="0"/>
              <a:t>активизирует </a:t>
            </a:r>
            <a:r>
              <a:rPr spc="-10" dirty="0"/>
              <a:t>развитие почвенной  фауны </a:t>
            </a:r>
            <a:r>
              <a:rPr spc="-5" dirty="0"/>
              <a:t>(дождевые черви), </a:t>
            </a:r>
            <a:r>
              <a:rPr spc="-15" dirty="0"/>
              <a:t>предохраняет </a:t>
            </a:r>
            <a:r>
              <a:rPr spc="-20" dirty="0"/>
              <a:t>почву </a:t>
            </a:r>
            <a:r>
              <a:rPr spc="-25" dirty="0"/>
              <a:t>от </a:t>
            </a:r>
            <a:r>
              <a:rPr spc="-15" dirty="0"/>
              <a:t>водной </a:t>
            </a:r>
            <a:r>
              <a:rPr spc="-10" dirty="0"/>
              <a:t>(капельной)  эрозии. Чтобы </a:t>
            </a:r>
            <a:r>
              <a:rPr spc="-5" dirty="0"/>
              <a:t>данный прием был эффективным, </a:t>
            </a:r>
            <a:r>
              <a:rPr spc="-20" dirty="0"/>
              <a:t>необходимо  блокировать </a:t>
            </a:r>
            <a:r>
              <a:rPr dirty="0"/>
              <a:t>доступ </a:t>
            </a:r>
            <a:r>
              <a:rPr spc="-25" dirty="0"/>
              <a:t>света </a:t>
            </a:r>
            <a:r>
              <a:rPr dirty="0"/>
              <a:t>к </a:t>
            </a:r>
            <a:r>
              <a:rPr spc="-5" dirty="0"/>
              <a:t>семенам </a:t>
            </a:r>
            <a:r>
              <a:rPr dirty="0"/>
              <a:t>сорняков </a:t>
            </a:r>
            <a:r>
              <a:rPr spc="-5" dirty="0"/>
              <a:t>для </a:t>
            </a:r>
            <a:r>
              <a:rPr spc="-30" dirty="0"/>
              <a:t>этого </a:t>
            </a:r>
            <a:r>
              <a:rPr spc="-15" dirty="0"/>
              <a:t>толщина </a:t>
            </a:r>
            <a:r>
              <a:rPr dirty="0"/>
              <a:t>слоя  </a:t>
            </a:r>
            <a:r>
              <a:rPr spc="-10" dirty="0"/>
              <a:t>должна</a:t>
            </a:r>
            <a:r>
              <a:rPr spc="-35" dirty="0"/>
              <a:t> </a:t>
            </a:r>
            <a:r>
              <a:rPr spc="-15" dirty="0"/>
              <a:t>соответствующая.</a:t>
            </a:r>
          </a:p>
        </p:txBody>
      </p:sp>
      <p:sp>
        <p:nvSpPr>
          <p:cNvPr id="45" name="object 45"/>
          <p:cNvSpPr/>
          <p:nvPr/>
        </p:nvSpPr>
        <p:spPr>
          <a:xfrm>
            <a:off x="329184" y="4239767"/>
            <a:ext cx="2221991" cy="2618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663951" y="4239767"/>
            <a:ext cx="2438400" cy="2618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190744" y="4239767"/>
            <a:ext cx="3570732" cy="26182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blinds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2412" y="0"/>
            <a:ext cx="1905" cy="307975"/>
          </a:xfrm>
          <a:custGeom>
            <a:avLst/>
            <a:gdLst/>
            <a:ahLst/>
            <a:cxnLst/>
            <a:rect l="l" t="t" r="r" b="b"/>
            <a:pathLst>
              <a:path w="1904" h="307975">
                <a:moveTo>
                  <a:pt x="0" y="307975"/>
                </a:moveTo>
                <a:lnTo>
                  <a:pt x="1587" y="307975"/>
                </a:lnTo>
                <a:lnTo>
                  <a:pt x="1587" y="0"/>
                </a:lnTo>
                <a:lnTo>
                  <a:pt x="0" y="0"/>
                </a:lnTo>
                <a:lnTo>
                  <a:pt x="0" y="307975"/>
                </a:lnTo>
                <a:close/>
              </a:path>
            </a:pathLst>
          </a:custGeom>
          <a:solidFill>
            <a:srgbClr val="696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72562" y="0"/>
            <a:ext cx="12700" cy="307975"/>
          </a:xfrm>
          <a:custGeom>
            <a:avLst/>
            <a:gdLst/>
            <a:ahLst/>
            <a:cxnLst/>
            <a:rect l="l" t="t" r="r" b="b"/>
            <a:pathLst>
              <a:path w="12700" h="307975">
                <a:moveTo>
                  <a:pt x="0" y="307975"/>
                </a:moveTo>
                <a:lnTo>
                  <a:pt x="12700" y="307975"/>
                </a:lnTo>
                <a:lnTo>
                  <a:pt x="12700" y="0"/>
                </a:lnTo>
                <a:lnTo>
                  <a:pt x="0" y="0"/>
                </a:lnTo>
                <a:lnTo>
                  <a:pt x="0" y="307975"/>
                </a:lnTo>
                <a:close/>
              </a:path>
            </a:pathLst>
          </a:custGeom>
          <a:solidFill>
            <a:srgbClr val="696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2712" y="0"/>
            <a:ext cx="41275" cy="307975"/>
          </a:xfrm>
          <a:custGeom>
            <a:avLst/>
            <a:gdLst/>
            <a:ahLst/>
            <a:cxnLst/>
            <a:rect l="l" t="t" r="r" b="b"/>
            <a:pathLst>
              <a:path w="41275" h="307975">
                <a:moveTo>
                  <a:pt x="0" y="307975"/>
                </a:moveTo>
                <a:lnTo>
                  <a:pt x="41275" y="307975"/>
                </a:lnTo>
                <a:lnTo>
                  <a:pt x="41275" y="0"/>
                </a:lnTo>
                <a:lnTo>
                  <a:pt x="0" y="0"/>
                </a:lnTo>
                <a:lnTo>
                  <a:pt x="0" y="307975"/>
                </a:lnTo>
                <a:close/>
              </a:path>
            </a:pathLst>
          </a:custGeom>
          <a:solidFill>
            <a:srgbClr val="696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70962" y="0"/>
            <a:ext cx="5080" cy="307975"/>
          </a:xfrm>
          <a:custGeom>
            <a:avLst/>
            <a:gdLst/>
            <a:ahLst/>
            <a:cxnLst/>
            <a:rect l="l" t="t" r="r" b="b"/>
            <a:pathLst>
              <a:path w="5079" h="307975">
                <a:moveTo>
                  <a:pt x="0" y="307975"/>
                </a:moveTo>
                <a:lnTo>
                  <a:pt x="4762" y="307975"/>
                </a:lnTo>
                <a:lnTo>
                  <a:pt x="4762" y="0"/>
                </a:lnTo>
                <a:lnTo>
                  <a:pt x="0" y="0"/>
                </a:lnTo>
                <a:lnTo>
                  <a:pt x="0" y="307975"/>
                </a:lnTo>
                <a:close/>
              </a:path>
            </a:pathLst>
          </a:custGeom>
          <a:solidFill>
            <a:srgbClr val="696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42412" y="307975"/>
            <a:ext cx="1905" cy="92075"/>
          </a:xfrm>
          <a:custGeom>
            <a:avLst/>
            <a:gdLst/>
            <a:ahLst/>
            <a:cxnLst/>
            <a:rect l="l" t="t" r="r" b="b"/>
            <a:pathLst>
              <a:path w="1904" h="92075">
                <a:moveTo>
                  <a:pt x="0" y="92075"/>
                </a:moveTo>
                <a:lnTo>
                  <a:pt x="1587" y="92075"/>
                </a:lnTo>
                <a:lnTo>
                  <a:pt x="1587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72562" y="307975"/>
            <a:ext cx="12700" cy="92075"/>
          </a:xfrm>
          <a:custGeom>
            <a:avLst/>
            <a:gdLst/>
            <a:ahLst/>
            <a:cxnLst/>
            <a:rect l="l" t="t" r="r" b="b"/>
            <a:pathLst>
              <a:path w="12700" h="92075">
                <a:moveTo>
                  <a:pt x="0" y="92075"/>
                </a:moveTo>
                <a:lnTo>
                  <a:pt x="12700" y="92075"/>
                </a:lnTo>
                <a:lnTo>
                  <a:pt x="127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02712" y="307975"/>
            <a:ext cx="41275" cy="92075"/>
          </a:xfrm>
          <a:custGeom>
            <a:avLst/>
            <a:gdLst/>
            <a:ahLst/>
            <a:cxnLst/>
            <a:rect l="l" t="t" r="r" b="b"/>
            <a:pathLst>
              <a:path w="41275" h="92075">
                <a:moveTo>
                  <a:pt x="0" y="92075"/>
                </a:moveTo>
                <a:lnTo>
                  <a:pt x="41275" y="92075"/>
                </a:lnTo>
                <a:lnTo>
                  <a:pt x="41275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73343" y="307975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131762"/>
                </a:moveTo>
                <a:lnTo>
                  <a:pt x="0" y="0"/>
                </a:lnTo>
                <a:lnTo>
                  <a:pt x="0" y="131762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07975"/>
            <a:ext cx="8915400" cy="92075"/>
          </a:xfrm>
          <a:custGeom>
            <a:avLst/>
            <a:gdLst/>
            <a:ahLst/>
            <a:cxnLst/>
            <a:rect l="l" t="t" r="r" b="b"/>
            <a:pathLst>
              <a:path w="8915400" h="92075">
                <a:moveTo>
                  <a:pt x="0" y="92075"/>
                </a:moveTo>
                <a:lnTo>
                  <a:pt x="8915400" y="92075"/>
                </a:lnTo>
                <a:lnTo>
                  <a:pt x="89154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42412" y="360362"/>
            <a:ext cx="1905" cy="79375"/>
          </a:xfrm>
          <a:custGeom>
            <a:avLst/>
            <a:gdLst/>
            <a:ahLst/>
            <a:cxnLst/>
            <a:rect l="l" t="t" r="r" b="b"/>
            <a:pathLst>
              <a:path w="1904" h="79375">
                <a:moveTo>
                  <a:pt x="0" y="79375"/>
                </a:moveTo>
                <a:lnTo>
                  <a:pt x="1587" y="79375"/>
                </a:lnTo>
                <a:lnTo>
                  <a:pt x="1587" y="0"/>
                </a:lnTo>
                <a:lnTo>
                  <a:pt x="0" y="0"/>
                </a:lnTo>
                <a:lnTo>
                  <a:pt x="0" y="79375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72562" y="360362"/>
            <a:ext cx="12700" cy="79375"/>
          </a:xfrm>
          <a:custGeom>
            <a:avLst/>
            <a:gdLst/>
            <a:ahLst/>
            <a:cxnLst/>
            <a:rect l="l" t="t" r="r" b="b"/>
            <a:pathLst>
              <a:path w="12700" h="79375">
                <a:moveTo>
                  <a:pt x="0" y="79375"/>
                </a:moveTo>
                <a:lnTo>
                  <a:pt x="12700" y="79375"/>
                </a:lnTo>
                <a:lnTo>
                  <a:pt x="12700" y="0"/>
                </a:lnTo>
                <a:lnTo>
                  <a:pt x="0" y="0"/>
                </a:lnTo>
                <a:lnTo>
                  <a:pt x="0" y="79375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02712" y="360362"/>
            <a:ext cx="41275" cy="79375"/>
          </a:xfrm>
          <a:custGeom>
            <a:avLst/>
            <a:gdLst/>
            <a:ahLst/>
            <a:cxnLst/>
            <a:rect l="l" t="t" r="r" b="b"/>
            <a:pathLst>
              <a:path w="41275" h="79375">
                <a:moveTo>
                  <a:pt x="0" y="79375"/>
                </a:moveTo>
                <a:lnTo>
                  <a:pt x="41275" y="79375"/>
                </a:lnTo>
                <a:lnTo>
                  <a:pt x="41275" y="0"/>
                </a:lnTo>
                <a:lnTo>
                  <a:pt x="0" y="0"/>
                </a:lnTo>
                <a:lnTo>
                  <a:pt x="0" y="79375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10200" y="360362"/>
            <a:ext cx="3505200" cy="79375"/>
          </a:xfrm>
          <a:custGeom>
            <a:avLst/>
            <a:gdLst/>
            <a:ahLst/>
            <a:cxnLst/>
            <a:rect l="l" t="t" r="r" b="b"/>
            <a:pathLst>
              <a:path w="3505200" h="79375">
                <a:moveTo>
                  <a:pt x="0" y="79375"/>
                </a:moveTo>
                <a:lnTo>
                  <a:pt x="3505200" y="79375"/>
                </a:lnTo>
                <a:lnTo>
                  <a:pt x="3505200" y="0"/>
                </a:lnTo>
                <a:lnTo>
                  <a:pt x="0" y="0"/>
                </a:lnTo>
                <a:lnTo>
                  <a:pt x="0" y="79375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42412" y="439737"/>
            <a:ext cx="1905" cy="180975"/>
          </a:xfrm>
          <a:custGeom>
            <a:avLst/>
            <a:gdLst/>
            <a:ahLst/>
            <a:cxnLst/>
            <a:rect l="l" t="t" r="r" b="b"/>
            <a:pathLst>
              <a:path w="1904" h="180975">
                <a:moveTo>
                  <a:pt x="0" y="180975"/>
                </a:moveTo>
                <a:lnTo>
                  <a:pt x="1587" y="180975"/>
                </a:lnTo>
                <a:lnTo>
                  <a:pt x="1587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CB08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072562" y="439737"/>
            <a:ext cx="12700" cy="180975"/>
          </a:xfrm>
          <a:custGeom>
            <a:avLst/>
            <a:gdLst/>
            <a:ahLst/>
            <a:cxnLst/>
            <a:rect l="l" t="t" r="r" b="b"/>
            <a:pathLst>
              <a:path w="12700" h="180975">
                <a:moveTo>
                  <a:pt x="0" y="180975"/>
                </a:moveTo>
                <a:lnTo>
                  <a:pt x="12700" y="180975"/>
                </a:lnTo>
                <a:lnTo>
                  <a:pt x="127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CB08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02712" y="439737"/>
            <a:ext cx="41275" cy="180975"/>
          </a:xfrm>
          <a:custGeom>
            <a:avLst/>
            <a:gdLst/>
            <a:ahLst/>
            <a:cxnLst/>
            <a:rect l="l" t="t" r="r" b="b"/>
            <a:pathLst>
              <a:path w="41275" h="180975">
                <a:moveTo>
                  <a:pt x="0" y="180975"/>
                </a:moveTo>
                <a:lnTo>
                  <a:pt x="41275" y="180975"/>
                </a:lnTo>
                <a:lnTo>
                  <a:pt x="41275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CB08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10200" y="439737"/>
            <a:ext cx="3565525" cy="180975"/>
          </a:xfrm>
          <a:custGeom>
            <a:avLst/>
            <a:gdLst/>
            <a:ahLst/>
            <a:cxnLst/>
            <a:rect l="l" t="t" r="r" b="b"/>
            <a:pathLst>
              <a:path w="3565525" h="180975">
                <a:moveTo>
                  <a:pt x="0" y="180975"/>
                </a:moveTo>
                <a:lnTo>
                  <a:pt x="3565525" y="180975"/>
                </a:lnTo>
                <a:lnTo>
                  <a:pt x="3565525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CB08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07025" y="511175"/>
            <a:ext cx="3063875" cy="0"/>
          </a:xfrm>
          <a:custGeom>
            <a:avLst/>
            <a:gdLst/>
            <a:ahLst/>
            <a:cxnLst/>
            <a:rect l="l" t="t" r="r" b="b"/>
            <a:pathLst>
              <a:path w="3063875">
                <a:moveTo>
                  <a:pt x="0" y="0"/>
                </a:moveTo>
                <a:lnTo>
                  <a:pt x="3063875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73937" y="607218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029700" y="0"/>
            <a:ext cx="0" cy="621030"/>
          </a:xfrm>
          <a:custGeom>
            <a:avLst/>
            <a:gdLst/>
            <a:ahLst/>
            <a:cxnLst/>
            <a:rect l="l" t="t" r="r" b="b"/>
            <a:pathLst>
              <a:path h="621030">
                <a:moveTo>
                  <a:pt x="0" y="0"/>
                </a:moveTo>
                <a:lnTo>
                  <a:pt x="0" y="620712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943181" y="0"/>
            <a:ext cx="0" cy="586105"/>
          </a:xfrm>
          <a:custGeom>
            <a:avLst/>
            <a:gdLst/>
            <a:ahLst/>
            <a:cxnLst/>
            <a:rect l="l" t="t" r="r" b="b"/>
            <a:pathLst>
              <a:path h="586105">
                <a:moveTo>
                  <a:pt x="0" y="0"/>
                </a:moveTo>
                <a:lnTo>
                  <a:pt x="0" y="585787"/>
                </a:lnTo>
              </a:path>
            </a:pathLst>
          </a:custGeom>
          <a:ln w="5556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78093" y="0"/>
            <a:ext cx="0" cy="586105"/>
          </a:xfrm>
          <a:custGeom>
            <a:avLst/>
            <a:gdLst/>
            <a:ahLst/>
            <a:cxnLst/>
            <a:rect l="l" t="t" r="r" b="b"/>
            <a:pathLst>
              <a:path h="586105">
                <a:moveTo>
                  <a:pt x="0" y="0"/>
                </a:moveTo>
                <a:lnTo>
                  <a:pt x="0" y="585787"/>
                </a:lnTo>
              </a:path>
            </a:pathLst>
          </a:custGeom>
          <a:ln w="793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21239" y="1602756"/>
            <a:ext cx="7035879" cy="3641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30564" y="5647209"/>
            <a:ext cx="501718" cy="10731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453451" y="5534025"/>
            <a:ext cx="2141855" cy="1226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F2B20"/>
                </a:solidFill>
                <a:latin typeface="Times New Roman"/>
                <a:cs typeface="Times New Roman"/>
              </a:rPr>
              <a:t>Проросшие семена  </a:t>
            </a:r>
            <a:r>
              <a:rPr sz="1800" dirty="0">
                <a:solidFill>
                  <a:srgbClr val="2F2B20"/>
                </a:solidFill>
                <a:latin typeface="Times New Roman"/>
                <a:cs typeface="Times New Roman"/>
              </a:rPr>
              <a:t>культурных</a:t>
            </a:r>
            <a:r>
              <a:rPr sz="1800" spc="-65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F2B20"/>
                </a:solidFill>
                <a:latin typeface="Times New Roman"/>
                <a:cs typeface="Times New Roman"/>
              </a:rPr>
              <a:t>растений</a:t>
            </a:r>
            <a:endParaRPr sz="1800">
              <a:latin typeface="Times New Roman"/>
              <a:cs typeface="Times New Roman"/>
            </a:endParaRPr>
          </a:p>
          <a:p>
            <a:pPr marL="12700" marR="158115">
              <a:lnSpc>
                <a:spcPct val="100000"/>
              </a:lnSpc>
              <a:spcBef>
                <a:spcPts val="815"/>
              </a:spcBef>
            </a:pPr>
            <a:r>
              <a:rPr sz="1800" spc="-5" dirty="0">
                <a:latin typeface="Times New Roman"/>
                <a:cs typeface="Times New Roman"/>
              </a:rPr>
              <a:t>Отравленные  проростки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сорняков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782948" y="5219662"/>
            <a:ext cx="661974" cy="14033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545952" y="5534025"/>
            <a:ext cx="3430270" cy="1220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F2B20"/>
                </a:solidFill>
                <a:latin typeface="Times New Roman"/>
                <a:cs typeface="Times New Roman"/>
              </a:rPr>
              <a:t>Проростки сорняков, неспособных  </a:t>
            </a:r>
            <a:r>
              <a:rPr sz="1800" dirty="0">
                <a:solidFill>
                  <a:srgbClr val="2F2B20"/>
                </a:solidFill>
                <a:latin typeface="Times New Roman"/>
                <a:cs typeface="Times New Roman"/>
              </a:rPr>
              <a:t>достигнуть</a:t>
            </a:r>
            <a:r>
              <a:rPr sz="1800" spc="-45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F2B20"/>
                </a:solidFill>
                <a:latin typeface="Times New Roman"/>
                <a:cs typeface="Times New Roman"/>
              </a:rPr>
              <a:t>поверхности</a:t>
            </a:r>
            <a:endParaRPr sz="1800">
              <a:latin typeface="Times New Roman"/>
              <a:cs typeface="Times New Roman"/>
            </a:endParaRPr>
          </a:p>
          <a:p>
            <a:pPr marL="12700" marR="1331595">
              <a:lnSpc>
                <a:spcPct val="100000"/>
              </a:lnSpc>
              <a:spcBef>
                <a:spcPts val="765"/>
              </a:spcBef>
            </a:pPr>
            <a:r>
              <a:rPr sz="1800" spc="-5" dirty="0">
                <a:solidFill>
                  <a:srgbClr val="2F2B20"/>
                </a:solidFill>
                <a:latin typeface="Times New Roman"/>
                <a:cs typeface="Times New Roman"/>
              </a:rPr>
              <a:t>Семена сорняков,  находящихся </a:t>
            </a:r>
            <a:r>
              <a:rPr sz="1800" dirty="0">
                <a:solidFill>
                  <a:srgbClr val="2F2B20"/>
                </a:solidFill>
                <a:latin typeface="Times New Roman"/>
                <a:cs typeface="Times New Roman"/>
              </a:rPr>
              <a:t>в</a:t>
            </a:r>
            <a:r>
              <a:rPr sz="1800" spc="-35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F2B20"/>
                </a:solidFill>
                <a:latin typeface="Times New Roman"/>
                <a:cs typeface="Times New Roman"/>
              </a:rPr>
              <a:t>покое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78739" y="574675"/>
            <a:ext cx="8801735" cy="9391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99800"/>
              </a:lnSpc>
              <a:spcBef>
                <a:spcPts val="105"/>
              </a:spcBef>
            </a:pPr>
            <a:r>
              <a:rPr sz="2000" spc="-15" dirty="0">
                <a:latin typeface="Arial"/>
                <a:cs typeface="Arial"/>
              </a:rPr>
              <a:t>Мульчирование </a:t>
            </a:r>
            <a:r>
              <a:rPr sz="2000" spc="-10" dirty="0">
                <a:latin typeface="Arial"/>
                <a:cs typeface="Arial"/>
              </a:rPr>
              <a:t>почвы </a:t>
            </a:r>
            <a:r>
              <a:rPr sz="2000" dirty="0">
                <a:latin typeface="Arial"/>
                <a:cs typeface="Arial"/>
              </a:rPr>
              <a:t>соломой </a:t>
            </a:r>
            <a:r>
              <a:rPr sz="2000" spc="-25" dirty="0">
                <a:latin typeface="Arial"/>
                <a:cs typeface="Arial"/>
              </a:rPr>
              <a:t>подавляет </a:t>
            </a:r>
            <a:r>
              <a:rPr sz="2000" dirty="0">
                <a:latin typeface="Arial"/>
                <a:cs typeface="Arial"/>
              </a:rPr>
              <a:t>сорняки за </a:t>
            </a:r>
            <a:r>
              <a:rPr sz="2000" spc="-25" dirty="0">
                <a:latin typeface="Arial"/>
                <a:cs typeface="Arial"/>
              </a:rPr>
              <a:t>счет </a:t>
            </a:r>
            <a:r>
              <a:rPr sz="2000" spc="-5" dirty="0">
                <a:latin typeface="Arial"/>
                <a:cs typeface="Arial"/>
              </a:rPr>
              <a:t>лишения </a:t>
            </a:r>
            <a:r>
              <a:rPr sz="2000" spc="-25" dirty="0">
                <a:latin typeface="Arial"/>
                <a:cs typeface="Arial"/>
              </a:rPr>
              <a:t>света  </a:t>
            </a:r>
            <a:r>
              <a:rPr sz="2000" dirty="0">
                <a:latin typeface="Arial"/>
                <a:cs typeface="Arial"/>
              </a:rPr>
              <a:t>и </a:t>
            </a:r>
            <a:r>
              <a:rPr sz="2000" spc="-5" dirty="0">
                <a:latin typeface="Arial"/>
                <a:cs typeface="Arial"/>
              </a:rPr>
              <a:t>токсических </a:t>
            </a:r>
            <a:r>
              <a:rPr sz="2000" spc="-10" dirty="0">
                <a:latin typeface="Arial"/>
                <a:cs typeface="Arial"/>
              </a:rPr>
              <a:t>выделений </a:t>
            </a:r>
            <a:r>
              <a:rPr sz="2000" dirty="0">
                <a:latin typeface="Arial"/>
                <a:cs typeface="Arial"/>
              </a:rPr>
              <a:t>самой </a:t>
            </a:r>
            <a:r>
              <a:rPr sz="2000" spc="-5" dirty="0">
                <a:latin typeface="Arial"/>
                <a:cs typeface="Arial"/>
              </a:rPr>
              <a:t>соломы </a:t>
            </a:r>
            <a:r>
              <a:rPr sz="2000" spc="-10" dirty="0">
                <a:latin typeface="Arial"/>
                <a:cs typeface="Arial"/>
              </a:rPr>
              <a:t>(аллелопатия). </a:t>
            </a:r>
            <a:r>
              <a:rPr sz="2000" dirty="0">
                <a:latin typeface="Arial"/>
                <a:cs typeface="Arial"/>
              </a:rPr>
              <a:t>При </a:t>
            </a:r>
            <a:r>
              <a:rPr sz="2000" spc="-25" dirty="0">
                <a:latin typeface="Arial"/>
                <a:cs typeface="Arial"/>
              </a:rPr>
              <a:t>этом </a:t>
            </a:r>
            <a:r>
              <a:rPr sz="2000" dirty="0">
                <a:latin typeface="Arial"/>
                <a:cs typeface="Arial"/>
              </a:rPr>
              <a:t>семена  </a:t>
            </a:r>
            <a:r>
              <a:rPr sz="2000" spc="-35" dirty="0">
                <a:latin typeface="Arial"/>
                <a:cs typeface="Arial"/>
              </a:rPr>
              <a:t>культур </a:t>
            </a:r>
            <a:r>
              <a:rPr sz="2000" spc="-5" dirty="0">
                <a:latin typeface="Arial"/>
                <a:cs typeface="Arial"/>
              </a:rPr>
              <a:t>не </a:t>
            </a:r>
            <a:r>
              <a:rPr sz="2000" spc="-10" dirty="0">
                <a:latin typeface="Arial"/>
                <a:cs typeface="Arial"/>
              </a:rPr>
              <a:t>повреждаются, </a:t>
            </a:r>
            <a:r>
              <a:rPr sz="2000" spc="-60" dirty="0">
                <a:latin typeface="Arial"/>
                <a:cs typeface="Arial"/>
              </a:rPr>
              <a:t>т.к. </a:t>
            </a:r>
            <a:r>
              <a:rPr sz="2000" spc="-15" dirty="0">
                <a:latin typeface="Arial"/>
                <a:cs typeface="Arial"/>
              </a:rPr>
              <a:t>находятся </a:t>
            </a:r>
            <a:r>
              <a:rPr sz="2000" spc="-5" dirty="0">
                <a:latin typeface="Arial"/>
                <a:cs typeface="Arial"/>
              </a:rPr>
              <a:t>ниже зоны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аллелопатии.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blinds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7512" y="1098550"/>
            <a:ext cx="438150" cy="474980"/>
          </a:xfrm>
          <a:custGeom>
            <a:avLst/>
            <a:gdLst/>
            <a:ahLst/>
            <a:cxnLst/>
            <a:rect l="l" t="t" r="r" b="b"/>
            <a:pathLst>
              <a:path w="438150" h="474980">
                <a:moveTo>
                  <a:pt x="0" y="0"/>
                </a:moveTo>
                <a:lnTo>
                  <a:pt x="438150" y="0"/>
                </a:lnTo>
                <a:lnTo>
                  <a:pt x="438150" y="474662"/>
                </a:lnTo>
                <a:lnTo>
                  <a:pt x="0" y="474662"/>
                </a:lnTo>
                <a:lnTo>
                  <a:pt x="0" y="0"/>
                </a:lnTo>
                <a:close/>
              </a:path>
            </a:pathLst>
          </a:custGeom>
          <a:solidFill>
            <a:srgbClr val="FFC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0100" y="1098550"/>
            <a:ext cx="328612" cy="4746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1337" y="1520825"/>
            <a:ext cx="422275" cy="474980"/>
          </a:xfrm>
          <a:custGeom>
            <a:avLst/>
            <a:gdLst/>
            <a:ahLst/>
            <a:cxnLst/>
            <a:rect l="l" t="t" r="r" b="b"/>
            <a:pathLst>
              <a:path w="422275" h="474980">
                <a:moveTo>
                  <a:pt x="0" y="0"/>
                </a:moveTo>
                <a:lnTo>
                  <a:pt x="422275" y="0"/>
                </a:lnTo>
                <a:lnTo>
                  <a:pt x="422275" y="474662"/>
                </a:lnTo>
                <a:lnTo>
                  <a:pt x="0" y="474662"/>
                </a:lnTo>
                <a:lnTo>
                  <a:pt x="0" y="0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1225" y="1520825"/>
            <a:ext cx="368300" cy="4746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7000" y="1447800"/>
            <a:ext cx="560387" cy="4222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7875" y="990600"/>
            <a:ext cx="0" cy="1052830"/>
          </a:xfrm>
          <a:custGeom>
            <a:avLst/>
            <a:gdLst/>
            <a:ahLst/>
            <a:cxnLst/>
            <a:rect l="l" t="t" r="r" b="b"/>
            <a:pathLst>
              <a:path h="1052830">
                <a:moveTo>
                  <a:pt x="0" y="0"/>
                </a:moveTo>
                <a:lnTo>
                  <a:pt x="0" y="1052512"/>
                </a:lnTo>
              </a:path>
            </a:pathLst>
          </a:custGeom>
          <a:ln w="31750">
            <a:solidFill>
              <a:srgbClr val="16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2913" y="1781175"/>
            <a:ext cx="8226423" cy="317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3" y="1523"/>
            <a:ext cx="9142476" cy="68564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3280" y="391985"/>
            <a:ext cx="7993380" cy="1222375"/>
          </a:xfrm>
          <a:custGeom>
            <a:avLst/>
            <a:gdLst/>
            <a:ahLst/>
            <a:cxnLst/>
            <a:rect l="l" t="t" r="r" b="b"/>
            <a:pathLst>
              <a:path w="7993380" h="1222375">
                <a:moveTo>
                  <a:pt x="6880910" y="208356"/>
                </a:moveTo>
                <a:lnTo>
                  <a:pt x="0" y="208356"/>
                </a:lnTo>
                <a:lnTo>
                  <a:pt x="0" y="1178242"/>
                </a:lnTo>
                <a:lnTo>
                  <a:pt x="282722" y="1190365"/>
                </a:lnTo>
                <a:lnTo>
                  <a:pt x="1099592" y="1215600"/>
                </a:lnTo>
                <a:lnTo>
                  <a:pt x="1686736" y="1222048"/>
                </a:lnTo>
                <a:lnTo>
                  <a:pt x="2154891" y="1218006"/>
                </a:lnTo>
                <a:lnTo>
                  <a:pt x="2575458" y="1206226"/>
                </a:lnTo>
                <a:lnTo>
                  <a:pt x="2925198" y="1190363"/>
                </a:lnTo>
                <a:lnTo>
                  <a:pt x="4682286" y="1076376"/>
                </a:lnTo>
                <a:lnTo>
                  <a:pt x="5346221" y="1046597"/>
                </a:lnTo>
                <a:lnTo>
                  <a:pt x="6140146" y="1027036"/>
                </a:lnTo>
                <a:lnTo>
                  <a:pt x="6880910" y="1021765"/>
                </a:lnTo>
                <a:lnTo>
                  <a:pt x="6880910" y="208356"/>
                </a:lnTo>
                <a:close/>
              </a:path>
              <a:path w="7993380" h="1222375">
                <a:moveTo>
                  <a:pt x="7400823" y="102908"/>
                </a:moveTo>
                <a:lnTo>
                  <a:pt x="566902" y="102908"/>
                </a:lnTo>
                <a:lnTo>
                  <a:pt x="566902" y="208356"/>
                </a:lnTo>
                <a:lnTo>
                  <a:pt x="6880910" y="208356"/>
                </a:lnTo>
                <a:lnTo>
                  <a:pt x="6880910" y="927087"/>
                </a:lnTo>
                <a:lnTo>
                  <a:pt x="7400823" y="921410"/>
                </a:lnTo>
                <a:lnTo>
                  <a:pt x="7400823" y="102908"/>
                </a:lnTo>
                <a:close/>
              </a:path>
              <a:path w="7993380" h="1222375">
                <a:moveTo>
                  <a:pt x="7992884" y="0"/>
                </a:moveTo>
                <a:lnTo>
                  <a:pt x="1099756" y="0"/>
                </a:lnTo>
                <a:lnTo>
                  <a:pt x="1099756" y="102908"/>
                </a:lnTo>
                <a:lnTo>
                  <a:pt x="7400823" y="102908"/>
                </a:lnTo>
                <a:lnTo>
                  <a:pt x="7400823" y="820216"/>
                </a:lnTo>
                <a:lnTo>
                  <a:pt x="7992884" y="815962"/>
                </a:lnTo>
                <a:lnTo>
                  <a:pt x="7992884" y="0"/>
                </a:lnTo>
                <a:close/>
              </a:path>
            </a:pathLst>
          </a:custGeom>
          <a:solidFill>
            <a:srgbClr val="00E4A8">
              <a:alpha val="4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3280" y="600341"/>
            <a:ext cx="6881495" cy="1014094"/>
          </a:xfrm>
          <a:custGeom>
            <a:avLst/>
            <a:gdLst/>
            <a:ahLst/>
            <a:cxnLst/>
            <a:rect l="l" t="t" r="r" b="b"/>
            <a:pathLst>
              <a:path w="6881495" h="1014094">
                <a:moveTo>
                  <a:pt x="0" y="0"/>
                </a:moveTo>
                <a:lnTo>
                  <a:pt x="6880910" y="0"/>
                </a:lnTo>
                <a:lnTo>
                  <a:pt x="6880910" y="813409"/>
                </a:lnTo>
                <a:lnTo>
                  <a:pt x="6808738" y="813455"/>
                </a:lnTo>
                <a:lnTo>
                  <a:pt x="6737575" y="813593"/>
                </a:lnTo>
                <a:lnTo>
                  <a:pt x="6667407" y="813821"/>
                </a:lnTo>
                <a:lnTo>
                  <a:pt x="6598219" y="814137"/>
                </a:lnTo>
                <a:lnTo>
                  <a:pt x="6529998" y="814539"/>
                </a:lnTo>
                <a:lnTo>
                  <a:pt x="6462728" y="815026"/>
                </a:lnTo>
                <a:lnTo>
                  <a:pt x="6396395" y="815597"/>
                </a:lnTo>
                <a:lnTo>
                  <a:pt x="6330985" y="816249"/>
                </a:lnTo>
                <a:lnTo>
                  <a:pt x="6266483" y="816981"/>
                </a:lnTo>
                <a:lnTo>
                  <a:pt x="6202875" y="817792"/>
                </a:lnTo>
                <a:lnTo>
                  <a:pt x="6140146" y="818679"/>
                </a:lnTo>
                <a:lnTo>
                  <a:pt x="6078283" y="819642"/>
                </a:lnTo>
                <a:lnTo>
                  <a:pt x="6017270" y="820678"/>
                </a:lnTo>
                <a:lnTo>
                  <a:pt x="5957094" y="821785"/>
                </a:lnTo>
                <a:lnTo>
                  <a:pt x="5897739" y="822963"/>
                </a:lnTo>
                <a:lnTo>
                  <a:pt x="5839192" y="824210"/>
                </a:lnTo>
                <a:lnTo>
                  <a:pt x="5781438" y="825523"/>
                </a:lnTo>
                <a:lnTo>
                  <a:pt x="5724462" y="826901"/>
                </a:lnTo>
                <a:lnTo>
                  <a:pt x="5668251" y="828343"/>
                </a:lnTo>
                <a:lnTo>
                  <a:pt x="5612789" y="829848"/>
                </a:lnTo>
                <a:lnTo>
                  <a:pt x="5558063" y="831412"/>
                </a:lnTo>
                <a:lnTo>
                  <a:pt x="5504057" y="833035"/>
                </a:lnTo>
                <a:lnTo>
                  <a:pt x="5450758" y="834715"/>
                </a:lnTo>
                <a:lnTo>
                  <a:pt x="5398151" y="836451"/>
                </a:lnTo>
                <a:lnTo>
                  <a:pt x="5346221" y="838240"/>
                </a:lnTo>
                <a:lnTo>
                  <a:pt x="5294955" y="840082"/>
                </a:lnTo>
                <a:lnTo>
                  <a:pt x="5244338" y="841974"/>
                </a:lnTo>
                <a:lnTo>
                  <a:pt x="5194355" y="843915"/>
                </a:lnTo>
                <a:lnTo>
                  <a:pt x="5144992" y="845903"/>
                </a:lnTo>
                <a:lnTo>
                  <a:pt x="5096234" y="847937"/>
                </a:lnTo>
                <a:lnTo>
                  <a:pt x="5048068" y="850014"/>
                </a:lnTo>
                <a:lnTo>
                  <a:pt x="5000478" y="852134"/>
                </a:lnTo>
                <a:lnTo>
                  <a:pt x="4953450" y="854295"/>
                </a:lnTo>
                <a:lnTo>
                  <a:pt x="4906971" y="856494"/>
                </a:lnTo>
                <a:lnTo>
                  <a:pt x="4861025" y="858731"/>
                </a:lnTo>
                <a:lnTo>
                  <a:pt x="4815597" y="861004"/>
                </a:lnTo>
                <a:lnTo>
                  <a:pt x="4770675" y="863311"/>
                </a:lnTo>
                <a:lnTo>
                  <a:pt x="4726243" y="865650"/>
                </a:lnTo>
                <a:lnTo>
                  <a:pt x="4682286" y="868020"/>
                </a:lnTo>
                <a:lnTo>
                  <a:pt x="4638791" y="870419"/>
                </a:lnTo>
                <a:lnTo>
                  <a:pt x="4595742" y="872846"/>
                </a:lnTo>
                <a:lnTo>
                  <a:pt x="4553127" y="875299"/>
                </a:lnTo>
                <a:lnTo>
                  <a:pt x="4510929" y="877776"/>
                </a:lnTo>
                <a:lnTo>
                  <a:pt x="4469135" y="880275"/>
                </a:lnTo>
                <a:lnTo>
                  <a:pt x="4427730" y="882796"/>
                </a:lnTo>
                <a:lnTo>
                  <a:pt x="4386700" y="885336"/>
                </a:lnTo>
                <a:lnTo>
                  <a:pt x="4346031" y="887894"/>
                </a:lnTo>
                <a:lnTo>
                  <a:pt x="4305707" y="890467"/>
                </a:lnTo>
                <a:lnTo>
                  <a:pt x="4265715" y="893055"/>
                </a:lnTo>
                <a:lnTo>
                  <a:pt x="4226040" y="895656"/>
                </a:lnTo>
                <a:lnTo>
                  <a:pt x="4186668" y="898268"/>
                </a:lnTo>
                <a:lnTo>
                  <a:pt x="4147585" y="900890"/>
                </a:lnTo>
                <a:lnTo>
                  <a:pt x="4108775" y="903519"/>
                </a:lnTo>
                <a:lnTo>
                  <a:pt x="4070225" y="906155"/>
                </a:lnTo>
                <a:lnTo>
                  <a:pt x="4031919" y="908795"/>
                </a:lnTo>
                <a:lnTo>
                  <a:pt x="3993845" y="911439"/>
                </a:lnTo>
                <a:lnTo>
                  <a:pt x="3918330" y="916727"/>
                </a:lnTo>
                <a:lnTo>
                  <a:pt x="3843564" y="922008"/>
                </a:lnTo>
                <a:lnTo>
                  <a:pt x="3769433" y="927268"/>
                </a:lnTo>
                <a:lnTo>
                  <a:pt x="3732569" y="929886"/>
                </a:lnTo>
                <a:lnTo>
                  <a:pt x="3695821" y="932494"/>
                </a:lnTo>
                <a:lnTo>
                  <a:pt x="3622612" y="937672"/>
                </a:lnTo>
                <a:lnTo>
                  <a:pt x="3549691" y="942791"/>
                </a:lnTo>
                <a:lnTo>
                  <a:pt x="3476943" y="947835"/>
                </a:lnTo>
                <a:lnTo>
                  <a:pt x="3404253" y="952794"/>
                </a:lnTo>
                <a:lnTo>
                  <a:pt x="3331504" y="957652"/>
                </a:lnTo>
                <a:lnTo>
                  <a:pt x="3258582" y="962398"/>
                </a:lnTo>
                <a:lnTo>
                  <a:pt x="3185372" y="967018"/>
                </a:lnTo>
                <a:lnTo>
                  <a:pt x="3111758" y="971499"/>
                </a:lnTo>
                <a:lnTo>
                  <a:pt x="3037625" y="975827"/>
                </a:lnTo>
                <a:lnTo>
                  <a:pt x="2962856" y="979991"/>
                </a:lnTo>
                <a:lnTo>
                  <a:pt x="2887338" y="983976"/>
                </a:lnTo>
                <a:lnTo>
                  <a:pt x="2849262" y="985897"/>
                </a:lnTo>
                <a:lnTo>
                  <a:pt x="2810955" y="987769"/>
                </a:lnTo>
                <a:lnTo>
                  <a:pt x="2772402" y="989590"/>
                </a:lnTo>
                <a:lnTo>
                  <a:pt x="2733590" y="991358"/>
                </a:lnTo>
                <a:lnTo>
                  <a:pt x="2694504" y="993072"/>
                </a:lnTo>
                <a:lnTo>
                  <a:pt x="2655130" y="994729"/>
                </a:lnTo>
                <a:lnTo>
                  <a:pt x="2615453" y="996329"/>
                </a:lnTo>
                <a:lnTo>
                  <a:pt x="2575458" y="997870"/>
                </a:lnTo>
                <a:lnTo>
                  <a:pt x="2535132" y="999349"/>
                </a:lnTo>
                <a:lnTo>
                  <a:pt x="2494460" y="1000766"/>
                </a:lnTo>
                <a:lnTo>
                  <a:pt x="2453427" y="1002119"/>
                </a:lnTo>
                <a:lnTo>
                  <a:pt x="2412019" y="1003405"/>
                </a:lnTo>
                <a:lnTo>
                  <a:pt x="2370222" y="1004625"/>
                </a:lnTo>
                <a:lnTo>
                  <a:pt x="2328021" y="1005775"/>
                </a:lnTo>
                <a:lnTo>
                  <a:pt x="2285402" y="1006854"/>
                </a:lnTo>
                <a:lnTo>
                  <a:pt x="2242350" y="1007861"/>
                </a:lnTo>
                <a:lnTo>
                  <a:pt x="2198851" y="1008793"/>
                </a:lnTo>
                <a:lnTo>
                  <a:pt x="2154891" y="1009650"/>
                </a:lnTo>
                <a:lnTo>
                  <a:pt x="2110455" y="1010429"/>
                </a:lnTo>
                <a:lnTo>
                  <a:pt x="2065529" y="1011130"/>
                </a:lnTo>
                <a:lnTo>
                  <a:pt x="2020097" y="1011750"/>
                </a:lnTo>
                <a:lnTo>
                  <a:pt x="1974147" y="1012287"/>
                </a:lnTo>
                <a:lnTo>
                  <a:pt x="1927663" y="1012741"/>
                </a:lnTo>
                <a:lnTo>
                  <a:pt x="1880631" y="1013109"/>
                </a:lnTo>
                <a:lnTo>
                  <a:pt x="1833037" y="1013389"/>
                </a:lnTo>
                <a:lnTo>
                  <a:pt x="1784866" y="1013581"/>
                </a:lnTo>
                <a:lnTo>
                  <a:pt x="1736104" y="1013683"/>
                </a:lnTo>
                <a:lnTo>
                  <a:pt x="1686736" y="1013692"/>
                </a:lnTo>
                <a:lnTo>
                  <a:pt x="1636748" y="1013607"/>
                </a:lnTo>
                <a:lnTo>
                  <a:pt x="1586126" y="1013427"/>
                </a:lnTo>
                <a:lnTo>
                  <a:pt x="1534854" y="1013150"/>
                </a:lnTo>
                <a:lnTo>
                  <a:pt x="1482919" y="1012775"/>
                </a:lnTo>
                <a:lnTo>
                  <a:pt x="1430307" y="1012299"/>
                </a:lnTo>
                <a:lnTo>
                  <a:pt x="1377002" y="1011720"/>
                </a:lnTo>
                <a:lnTo>
                  <a:pt x="1322991" y="1011039"/>
                </a:lnTo>
                <a:lnTo>
                  <a:pt x="1268259" y="1010252"/>
                </a:lnTo>
                <a:lnTo>
                  <a:pt x="1212791" y="1009358"/>
                </a:lnTo>
                <a:lnTo>
                  <a:pt x="1156574" y="1008356"/>
                </a:lnTo>
                <a:lnTo>
                  <a:pt x="1099592" y="1007243"/>
                </a:lnTo>
                <a:lnTo>
                  <a:pt x="1041832" y="1006019"/>
                </a:lnTo>
                <a:lnTo>
                  <a:pt x="983278" y="1004681"/>
                </a:lnTo>
                <a:lnTo>
                  <a:pt x="923917" y="1003228"/>
                </a:lnTo>
                <a:lnTo>
                  <a:pt x="863734" y="1001659"/>
                </a:lnTo>
                <a:lnTo>
                  <a:pt x="802715" y="999971"/>
                </a:lnTo>
                <a:lnTo>
                  <a:pt x="740845" y="998163"/>
                </a:lnTo>
                <a:lnTo>
                  <a:pt x="678110" y="996233"/>
                </a:lnTo>
                <a:lnTo>
                  <a:pt x="614495" y="994180"/>
                </a:lnTo>
                <a:lnTo>
                  <a:pt x="549986" y="992003"/>
                </a:lnTo>
                <a:lnTo>
                  <a:pt x="484569" y="989698"/>
                </a:lnTo>
                <a:lnTo>
                  <a:pt x="418228" y="987266"/>
                </a:lnTo>
                <a:lnTo>
                  <a:pt x="350951" y="984703"/>
                </a:lnTo>
                <a:lnTo>
                  <a:pt x="282722" y="982009"/>
                </a:lnTo>
                <a:lnTo>
                  <a:pt x="213526" y="979182"/>
                </a:lnTo>
                <a:lnTo>
                  <a:pt x="143351" y="976220"/>
                </a:lnTo>
                <a:lnTo>
                  <a:pt x="72180" y="973122"/>
                </a:lnTo>
                <a:lnTo>
                  <a:pt x="0" y="96988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40183" y="494893"/>
            <a:ext cx="6834505" cy="824230"/>
          </a:xfrm>
          <a:custGeom>
            <a:avLst/>
            <a:gdLst/>
            <a:ahLst/>
            <a:cxnLst/>
            <a:rect l="l" t="t" r="r" b="b"/>
            <a:pathLst>
              <a:path w="6834505" h="824230">
                <a:moveTo>
                  <a:pt x="0" y="105448"/>
                </a:moveTo>
                <a:lnTo>
                  <a:pt x="0" y="0"/>
                </a:lnTo>
                <a:lnTo>
                  <a:pt x="6833920" y="0"/>
                </a:lnTo>
                <a:lnTo>
                  <a:pt x="6833920" y="818502"/>
                </a:lnTo>
                <a:lnTo>
                  <a:pt x="6643095" y="819389"/>
                </a:lnTo>
                <a:lnTo>
                  <a:pt x="6476552" y="821340"/>
                </a:lnTo>
                <a:lnTo>
                  <a:pt x="6358714" y="823292"/>
                </a:lnTo>
                <a:lnTo>
                  <a:pt x="6314008" y="82417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73037" y="391985"/>
            <a:ext cx="6893559" cy="820419"/>
          </a:xfrm>
          <a:custGeom>
            <a:avLst/>
            <a:gdLst/>
            <a:ahLst/>
            <a:cxnLst/>
            <a:rect l="l" t="t" r="r" b="b"/>
            <a:pathLst>
              <a:path w="6893559" h="820419">
                <a:moveTo>
                  <a:pt x="0" y="102908"/>
                </a:moveTo>
                <a:lnTo>
                  <a:pt x="0" y="0"/>
                </a:lnTo>
                <a:lnTo>
                  <a:pt x="6893128" y="0"/>
                </a:lnTo>
                <a:lnTo>
                  <a:pt x="6893128" y="815962"/>
                </a:lnTo>
                <a:lnTo>
                  <a:pt x="6675733" y="816627"/>
                </a:lnTo>
                <a:lnTo>
                  <a:pt x="6486088" y="818089"/>
                </a:lnTo>
                <a:lnTo>
                  <a:pt x="6351948" y="819552"/>
                </a:lnTo>
                <a:lnTo>
                  <a:pt x="6301066" y="820216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3672" y="473963"/>
            <a:ext cx="7206996" cy="11247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63156" y="473963"/>
            <a:ext cx="816863" cy="11247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4494" y="769277"/>
            <a:ext cx="6510350" cy="3965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14650" y="6280150"/>
            <a:ext cx="5977255" cy="293370"/>
          </a:xfrm>
          <a:custGeom>
            <a:avLst/>
            <a:gdLst/>
            <a:ahLst/>
            <a:cxnLst/>
            <a:rect l="l" t="t" r="r" b="b"/>
            <a:pathLst>
              <a:path w="5977255" h="293370">
                <a:moveTo>
                  <a:pt x="0" y="293370"/>
                </a:moveTo>
                <a:lnTo>
                  <a:pt x="5976937" y="293370"/>
                </a:lnTo>
                <a:lnTo>
                  <a:pt x="5976937" y="0"/>
                </a:lnTo>
                <a:lnTo>
                  <a:pt x="0" y="0"/>
                </a:lnTo>
                <a:lnTo>
                  <a:pt x="0" y="293370"/>
                </a:lnTo>
                <a:close/>
              </a:path>
            </a:pathLst>
          </a:custGeom>
          <a:solidFill>
            <a:srgbClr val="00E4A8">
              <a:alpha val="4705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14650" y="4514850"/>
            <a:ext cx="294640" cy="1765300"/>
          </a:xfrm>
          <a:custGeom>
            <a:avLst/>
            <a:gdLst/>
            <a:ahLst/>
            <a:cxnLst/>
            <a:rect l="l" t="t" r="r" b="b"/>
            <a:pathLst>
              <a:path w="294639" h="1765300">
                <a:moveTo>
                  <a:pt x="0" y="1765300"/>
                </a:moveTo>
                <a:lnTo>
                  <a:pt x="294081" y="1765300"/>
                </a:lnTo>
                <a:lnTo>
                  <a:pt x="294081" y="0"/>
                </a:lnTo>
                <a:lnTo>
                  <a:pt x="0" y="0"/>
                </a:lnTo>
                <a:lnTo>
                  <a:pt x="0" y="1765300"/>
                </a:lnTo>
                <a:close/>
              </a:path>
            </a:pathLst>
          </a:custGeom>
          <a:solidFill>
            <a:srgbClr val="00E4A8">
              <a:alpha val="4705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14650" y="4221479"/>
            <a:ext cx="5977255" cy="293370"/>
          </a:xfrm>
          <a:custGeom>
            <a:avLst/>
            <a:gdLst/>
            <a:ahLst/>
            <a:cxnLst/>
            <a:rect l="l" t="t" r="r" b="b"/>
            <a:pathLst>
              <a:path w="5977255" h="293370">
                <a:moveTo>
                  <a:pt x="0" y="293370"/>
                </a:moveTo>
                <a:lnTo>
                  <a:pt x="5976937" y="293370"/>
                </a:lnTo>
                <a:lnTo>
                  <a:pt x="5976937" y="0"/>
                </a:lnTo>
                <a:lnTo>
                  <a:pt x="0" y="0"/>
                </a:lnTo>
                <a:lnTo>
                  <a:pt x="0" y="293370"/>
                </a:lnTo>
                <a:close/>
              </a:path>
            </a:pathLst>
          </a:custGeom>
          <a:solidFill>
            <a:srgbClr val="00E4A8">
              <a:alpha val="4705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597506" y="4515243"/>
            <a:ext cx="294640" cy="1764664"/>
          </a:xfrm>
          <a:custGeom>
            <a:avLst/>
            <a:gdLst/>
            <a:ahLst/>
            <a:cxnLst/>
            <a:rect l="l" t="t" r="r" b="b"/>
            <a:pathLst>
              <a:path w="294640" h="1764664">
                <a:moveTo>
                  <a:pt x="294081" y="0"/>
                </a:moveTo>
                <a:lnTo>
                  <a:pt x="0" y="0"/>
                </a:lnTo>
                <a:lnTo>
                  <a:pt x="0" y="1764512"/>
                </a:lnTo>
                <a:lnTo>
                  <a:pt x="294081" y="1764512"/>
                </a:lnTo>
                <a:lnTo>
                  <a:pt x="294081" y="0"/>
                </a:lnTo>
                <a:close/>
              </a:path>
            </a:pathLst>
          </a:custGeom>
          <a:solidFill>
            <a:srgbClr val="00E4A8">
              <a:alpha val="4705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14650" y="4221162"/>
            <a:ext cx="5977255" cy="2352675"/>
          </a:xfrm>
          <a:custGeom>
            <a:avLst/>
            <a:gdLst/>
            <a:ahLst/>
            <a:cxnLst/>
            <a:rect l="l" t="t" r="r" b="b"/>
            <a:pathLst>
              <a:path w="5977255" h="2352675">
                <a:moveTo>
                  <a:pt x="0" y="0"/>
                </a:moveTo>
                <a:lnTo>
                  <a:pt x="5976937" y="0"/>
                </a:lnTo>
                <a:lnTo>
                  <a:pt x="5976937" y="2352675"/>
                </a:lnTo>
                <a:lnTo>
                  <a:pt x="0" y="235267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27312" y="2205037"/>
            <a:ext cx="3600450" cy="2016125"/>
          </a:xfrm>
          <a:custGeom>
            <a:avLst/>
            <a:gdLst/>
            <a:ahLst/>
            <a:cxnLst/>
            <a:rect l="l" t="t" r="r" b="b"/>
            <a:pathLst>
              <a:path w="3600450" h="2016125">
                <a:moveTo>
                  <a:pt x="1412176" y="0"/>
                </a:moveTo>
                <a:lnTo>
                  <a:pt x="0" y="363093"/>
                </a:lnTo>
                <a:lnTo>
                  <a:pt x="1267155" y="782370"/>
                </a:lnTo>
                <a:lnTo>
                  <a:pt x="837107" y="905852"/>
                </a:lnTo>
                <a:lnTo>
                  <a:pt x="2037257" y="1305534"/>
                </a:lnTo>
                <a:lnTo>
                  <a:pt x="1668868" y="1392148"/>
                </a:lnTo>
                <a:lnTo>
                  <a:pt x="3600450" y="2016125"/>
                </a:lnTo>
                <a:lnTo>
                  <a:pt x="2461475" y="1201928"/>
                </a:lnTo>
                <a:lnTo>
                  <a:pt x="2763177" y="1120724"/>
                </a:lnTo>
                <a:lnTo>
                  <a:pt x="1841893" y="634428"/>
                </a:lnTo>
                <a:lnTo>
                  <a:pt x="2143594" y="567499"/>
                </a:lnTo>
                <a:lnTo>
                  <a:pt x="1412176" y="0"/>
                </a:lnTo>
                <a:close/>
              </a:path>
            </a:pathLst>
          </a:custGeom>
          <a:solidFill>
            <a:srgbClr val="00E4A8">
              <a:alpha val="478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27312" y="2205037"/>
            <a:ext cx="3600450" cy="2016125"/>
          </a:xfrm>
          <a:custGeom>
            <a:avLst/>
            <a:gdLst/>
            <a:ahLst/>
            <a:cxnLst/>
            <a:rect l="l" t="t" r="r" b="b"/>
            <a:pathLst>
              <a:path w="3600450" h="2016125">
                <a:moveTo>
                  <a:pt x="1412176" y="0"/>
                </a:moveTo>
                <a:lnTo>
                  <a:pt x="2143594" y="567499"/>
                </a:lnTo>
                <a:lnTo>
                  <a:pt x="1841893" y="634428"/>
                </a:lnTo>
                <a:lnTo>
                  <a:pt x="2763177" y="1120724"/>
                </a:lnTo>
                <a:lnTo>
                  <a:pt x="2461475" y="1201928"/>
                </a:lnTo>
                <a:lnTo>
                  <a:pt x="3600450" y="2016125"/>
                </a:lnTo>
                <a:lnTo>
                  <a:pt x="1668868" y="1392148"/>
                </a:lnTo>
                <a:lnTo>
                  <a:pt x="2037257" y="1305534"/>
                </a:lnTo>
                <a:lnTo>
                  <a:pt x="837107" y="905852"/>
                </a:lnTo>
                <a:lnTo>
                  <a:pt x="1267155" y="782370"/>
                </a:lnTo>
                <a:lnTo>
                  <a:pt x="0" y="363093"/>
                </a:lnTo>
                <a:lnTo>
                  <a:pt x="1412176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blind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2412" y="0"/>
            <a:ext cx="1905" cy="307975"/>
          </a:xfrm>
          <a:custGeom>
            <a:avLst/>
            <a:gdLst/>
            <a:ahLst/>
            <a:cxnLst/>
            <a:rect l="l" t="t" r="r" b="b"/>
            <a:pathLst>
              <a:path w="1904" h="307975">
                <a:moveTo>
                  <a:pt x="0" y="307975"/>
                </a:moveTo>
                <a:lnTo>
                  <a:pt x="1587" y="307975"/>
                </a:lnTo>
                <a:lnTo>
                  <a:pt x="1587" y="0"/>
                </a:lnTo>
                <a:lnTo>
                  <a:pt x="0" y="0"/>
                </a:lnTo>
                <a:lnTo>
                  <a:pt x="0" y="307975"/>
                </a:lnTo>
                <a:close/>
              </a:path>
            </a:pathLst>
          </a:custGeom>
          <a:solidFill>
            <a:srgbClr val="424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72562" y="0"/>
            <a:ext cx="12700" cy="307975"/>
          </a:xfrm>
          <a:custGeom>
            <a:avLst/>
            <a:gdLst/>
            <a:ahLst/>
            <a:cxnLst/>
            <a:rect l="l" t="t" r="r" b="b"/>
            <a:pathLst>
              <a:path w="12700" h="307975">
                <a:moveTo>
                  <a:pt x="0" y="307975"/>
                </a:moveTo>
                <a:lnTo>
                  <a:pt x="12700" y="307975"/>
                </a:lnTo>
                <a:lnTo>
                  <a:pt x="12700" y="0"/>
                </a:lnTo>
                <a:lnTo>
                  <a:pt x="0" y="0"/>
                </a:lnTo>
                <a:lnTo>
                  <a:pt x="0" y="307975"/>
                </a:lnTo>
                <a:close/>
              </a:path>
            </a:pathLst>
          </a:custGeom>
          <a:solidFill>
            <a:srgbClr val="424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2712" y="0"/>
            <a:ext cx="41275" cy="307975"/>
          </a:xfrm>
          <a:custGeom>
            <a:avLst/>
            <a:gdLst/>
            <a:ahLst/>
            <a:cxnLst/>
            <a:rect l="l" t="t" r="r" b="b"/>
            <a:pathLst>
              <a:path w="41275" h="307975">
                <a:moveTo>
                  <a:pt x="0" y="307975"/>
                </a:moveTo>
                <a:lnTo>
                  <a:pt x="41275" y="307975"/>
                </a:lnTo>
                <a:lnTo>
                  <a:pt x="41275" y="0"/>
                </a:lnTo>
                <a:lnTo>
                  <a:pt x="0" y="0"/>
                </a:lnTo>
                <a:lnTo>
                  <a:pt x="0" y="307975"/>
                </a:lnTo>
                <a:close/>
              </a:path>
            </a:pathLst>
          </a:custGeom>
          <a:solidFill>
            <a:srgbClr val="424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70962" y="0"/>
            <a:ext cx="5080" cy="307975"/>
          </a:xfrm>
          <a:custGeom>
            <a:avLst/>
            <a:gdLst/>
            <a:ahLst/>
            <a:cxnLst/>
            <a:rect l="l" t="t" r="r" b="b"/>
            <a:pathLst>
              <a:path w="5079" h="307975">
                <a:moveTo>
                  <a:pt x="0" y="307975"/>
                </a:moveTo>
                <a:lnTo>
                  <a:pt x="4762" y="307975"/>
                </a:lnTo>
                <a:lnTo>
                  <a:pt x="4762" y="0"/>
                </a:lnTo>
                <a:lnTo>
                  <a:pt x="0" y="0"/>
                </a:lnTo>
                <a:lnTo>
                  <a:pt x="0" y="307975"/>
                </a:lnTo>
                <a:close/>
              </a:path>
            </a:pathLst>
          </a:custGeom>
          <a:solidFill>
            <a:srgbClr val="424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42412" y="307975"/>
            <a:ext cx="1905" cy="92075"/>
          </a:xfrm>
          <a:custGeom>
            <a:avLst/>
            <a:gdLst/>
            <a:ahLst/>
            <a:cxnLst/>
            <a:rect l="l" t="t" r="r" b="b"/>
            <a:pathLst>
              <a:path w="1904" h="92075">
                <a:moveTo>
                  <a:pt x="0" y="92075"/>
                </a:moveTo>
                <a:lnTo>
                  <a:pt x="1587" y="92075"/>
                </a:lnTo>
                <a:lnTo>
                  <a:pt x="1587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4380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72562" y="307975"/>
            <a:ext cx="12700" cy="92075"/>
          </a:xfrm>
          <a:custGeom>
            <a:avLst/>
            <a:gdLst/>
            <a:ahLst/>
            <a:cxnLst/>
            <a:rect l="l" t="t" r="r" b="b"/>
            <a:pathLst>
              <a:path w="12700" h="92075">
                <a:moveTo>
                  <a:pt x="0" y="92075"/>
                </a:moveTo>
                <a:lnTo>
                  <a:pt x="12700" y="92075"/>
                </a:lnTo>
                <a:lnTo>
                  <a:pt x="127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4380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02712" y="307975"/>
            <a:ext cx="41275" cy="92075"/>
          </a:xfrm>
          <a:custGeom>
            <a:avLst/>
            <a:gdLst/>
            <a:ahLst/>
            <a:cxnLst/>
            <a:rect l="l" t="t" r="r" b="b"/>
            <a:pathLst>
              <a:path w="41275" h="92075">
                <a:moveTo>
                  <a:pt x="0" y="92075"/>
                </a:moveTo>
                <a:lnTo>
                  <a:pt x="41275" y="92075"/>
                </a:lnTo>
                <a:lnTo>
                  <a:pt x="41275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4380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73343" y="307975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131762"/>
                </a:moveTo>
                <a:lnTo>
                  <a:pt x="0" y="0"/>
                </a:lnTo>
                <a:lnTo>
                  <a:pt x="0" y="131762"/>
                </a:lnTo>
                <a:close/>
              </a:path>
            </a:pathLst>
          </a:custGeom>
          <a:solidFill>
            <a:srgbClr val="4380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07975"/>
            <a:ext cx="8915400" cy="92075"/>
          </a:xfrm>
          <a:custGeom>
            <a:avLst/>
            <a:gdLst/>
            <a:ahLst/>
            <a:cxnLst/>
            <a:rect l="l" t="t" r="r" b="b"/>
            <a:pathLst>
              <a:path w="8915400" h="92075">
                <a:moveTo>
                  <a:pt x="0" y="92075"/>
                </a:moveTo>
                <a:lnTo>
                  <a:pt x="8915400" y="92075"/>
                </a:lnTo>
                <a:lnTo>
                  <a:pt x="89154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4380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42412" y="360362"/>
            <a:ext cx="1905" cy="79375"/>
          </a:xfrm>
          <a:custGeom>
            <a:avLst/>
            <a:gdLst/>
            <a:ahLst/>
            <a:cxnLst/>
            <a:rect l="l" t="t" r="r" b="b"/>
            <a:pathLst>
              <a:path w="1904" h="79375">
                <a:moveTo>
                  <a:pt x="0" y="79375"/>
                </a:moveTo>
                <a:lnTo>
                  <a:pt x="1587" y="79375"/>
                </a:lnTo>
                <a:lnTo>
                  <a:pt x="1587" y="0"/>
                </a:lnTo>
                <a:lnTo>
                  <a:pt x="0" y="0"/>
                </a:lnTo>
                <a:lnTo>
                  <a:pt x="0" y="79375"/>
                </a:lnTo>
                <a:close/>
              </a:path>
            </a:pathLst>
          </a:custGeom>
          <a:solidFill>
            <a:srgbClr val="4380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72562" y="360362"/>
            <a:ext cx="12700" cy="79375"/>
          </a:xfrm>
          <a:custGeom>
            <a:avLst/>
            <a:gdLst/>
            <a:ahLst/>
            <a:cxnLst/>
            <a:rect l="l" t="t" r="r" b="b"/>
            <a:pathLst>
              <a:path w="12700" h="79375">
                <a:moveTo>
                  <a:pt x="0" y="79375"/>
                </a:moveTo>
                <a:lnTo>
                  <a:pt x="12700" y="79375"/>
                </a:lnTo>
                <a:lnTo>
                  <a:pt x="12700" y="0"/>
                </a:lnTo>
                <a:lnTo>
                  <a:pt x="0" y="0"/>
                </a:lnTo>
                <a:lnTo>
                  <a:pt x="0" y="79375"/>
                </a:lnTo>
                <a:close/>
              </a:path>
            </a:pathLst>
          </a:custGeom>
          <a:solidFill>
            <a:srgbClr val="4380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02712" y="360362"/>
            <a:ext cx="41275" cy="79375"/>
          </a:xfrm>
          <a:custGeom>
            <a:avLst/>
            <a:gdLst/>
            <a:ahLst/>
            <a:cxnLst/>
            <a:rect l="l" t="t" r="r" b="b"/>
            <a:pathLst>
              <a:path w="41275" h="79375">
                <a:moveTo>
                  <a:pt x="0" y="79375"/>
                </a:moveTo>
                <a:lnTo>
                  <a:pt x="41275" y="79375"/>
                </a:lnTo>
                <a:lnTo>
                  <a:pt x="41275" y="0"/>
                </a:lnTo>
                <a:lnTo>
                  <a:pt x="0" y="0"/>
                </a:lnTo>
                <a:lnTo>
                  <a:pt x="0" y="79375"/>
                </a:lnTo>
                <a:close/>
              </a:path>
            </a:pathLst>
          </a:custGeom>
          <a:solidFill>
            <a:srgbClr val="4380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10200" y="360362"/>
            <a:ext cx="3505200" cy="79375"/>
          </a:xfrm>
          <a:custGeom>
            <a:avLst/>
            <a:gdLst/>
            <a:ahLst/>
            <a:cxnLst/>
            <a:rect l="l" t="t" r="r" b="b"/>
            <a:pathLst>
              <a:path w="3505200" h="79375">
                <a:moveTo>
                  <a:pt x="0" y="79375"/>
                </a:moveTo>
                <a:lnTo>
                  <a:pt x="3505200" y="79375"/>
                </a:lnTo>
                <a:lnTo>
                  <a:pt x="3505200" y="0"/>
                </a:lnTo>
                <a:lnTo>
                  <a:pt x="0" y="0"/>
                </a:lnTo>
                <a:lnTo>
                  <a:pt x="0" y="79375"/>
                </a:lnTo>
                <a:close/>
              </a:path>
            </a:pathLst>
          </a:custGeom>
          <a:solidFill>
            <a:srgbClr val="4380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42412" y="439737"/>
            <a:ext cx="1905" cy="180975"/>
          </a:xfrm>
          <a:custGeom>
            <a:avLst/>
            <a:gdLst/>
            <a:ahLst/>
            <a:cxnLst/>
            <a:rect l="l" t="t" r="r" b="b"/>
            <a:pathLst>
              <a:path w="1904" h="180975">
                <a:moveTo>
                  <a:pt x="0" y="180975"/>
                </a:moveTo>
                <a:lnTo>
                  <a:pt x="1587" y="180975"/>
                </a:lnTo>
                <a:lnTo>
                  <a:pt x="1587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438086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072562" y="439737"/>
            <a:ext cx="12700" cy="180975"/>
          </a:xfrm>
          <a:custGeom>
            <a:avLst/>
            <a:gdLst/>
            <a:ahLst/>
            <a:cxnLst/>
            <a:rect l="l" t="t" r="r" b="b"/>
            <a:pathLst>
              <a:path w="12700" h="180975">
                <a:moveTo>
                  <a:pt x="0" y="180975"/>
                </a:moveTo>
                <a:lnTo>
                  <a:pt x="12700" y="180975"/>
                </a:lnTo>
                <a:lnTo>
                  <a:pt x="127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438086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02712" y="439737"/>
            <a:ext cx="41275" cy="180975"/>
          </a:xfrm>
          <a:custGeom>
            <a:avLst/>
            <a:gdLst/>
            <a:ahLst/>
            <a:cxnLst/>
            <a:rect l="l" t="t" r="r" b="b"/>
            <a:pathLst>
              <a:path w="41275" h="180975">
                <a:moveTo>
                  <a:pt x="0" y="180975"/>
                </a:moveTo>
                <a:lnTo>
                  <a:pt x="41275" y="180975"/>
                </a:lnTo>
                <a:lnTo>
                  <a:pt x="41275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438086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10200" y="439737"/>
            <a:ext cx="3565525" cy="180975"/>
          </a:xfrm>
          <a:custGeom>
            <a:avLst/>
            <a:gdLst/>
            <a:ahLst/>
            <a:cxnLst/>
            <a:rect l="l" t="t" r="r" b="b"/>
            <a:pathLst>
              <a:path w="3565525" h="180975">
                <a:moveTo>
                  <a:pt x="0" y="180975"/>
                </a:moveTo>
                <a:lnTo>
                  <a:pt x="3565525" y="180975"/>
                </a:lnTo>
                <a:lnTo>
                  <a:pt x="3565525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438086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07025" y="511175"/>
            <a:ext cx="3063875" cy="0"/>
          </a:xfrm>
          <a:custGeom>
            <a:avLst/>
            <a:gdLst/>
            <a:ahLst/>
            <a:cxnLst/>
            <a:rect l="l" t="t" r="r" b="b"/>
            <a:pathLst>
              <a:path w="3063875">
                <a:moveTo>
                  <a:pt x="0" y="0"/>
                </a:moveTo>
                <a:lnTo>
                  <a:pt x="3063875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73937" y="607218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029700" y="0"/>
            <a:ext cx="0" cy="621030"/>
          </a:xfrm>
          <a:custGeom>
            <a:avLst/>
            <a:gdLst/>
            <a:ahLst/>
            <a:cxnLst/>
            <a:rect l="l" t="t" r="r" b="b"/>
            <a:pathLst>
              <a:path h="621030">
                <a:moveTo>
                  <a:pt x="0" y="0"/>
                </a:moveTo>
                <a:lnTo>
                  <a:pt x="0" y="620712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943181" y="0"/>
            <a:ext cx="0" cy="586105"/>
          </a:xfrm>
          <a:custGeom>
            <a:avLst/>
            <a:gdLst/>
            <a:ahLst/>
            <a:cxnLst/>
            <a:rect l="l" t="t" r="r" b="b"/>
            <a:pathLst>
              <a:path h="586105">
                <a:moveTo>
                  <a:pt x="0" y="0"/>
                </a:moveTo>
                <a:lnTo>
                  <a:pt x="0" y="585787"/>
                </a:lnTo>
              </a:path>
            </a:pathLst>
          </a:custGeom>
          <a:ln w="5556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78093" y="0"/>
            <a:ext cx="0" cy="586105"/>
          </a:xfrm>
          <a:custGeom>
            <a:avLst/>
            <a:gdLst/>
            <a:ahLst/>
            <a:cxnLst/>
            <a:rect l="l" t="t" r="r" b="b"/>
            <a:pathLst>
              <a:path h="586105">
                <a:moveTo>
                  <a:pt x="0" y="0"/>
                </a:moveTo>
                <a:lnTo>
                  <a:pt x="0" y="585787"/>
                </a:lnTo>
              </a:path>
            </a:pathLst>
          </a:custGeom>
          <a:ln w="793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497460" y="558711"/>
            <a:ext cx="8242934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17804">
              <a:lnSpc>
                <a:spcPct val="100000"/>
              </a:lnSpc>
              <a:spcBef>
                <a:spcPts val="95"/>
              </a:spcBef>
              <a:tabLst>
                <a:tab pos="623570" algn="l"/>
              </a:tabLst>
            </a:pPr>
            <a:r>
              <a:rPr sz="2800" b="1" spc="-5" dirty="0">
                <a:solidFill>
                  <a:srgbClr val="424456"/>
                </a:solidFill>
                <a:latin typeface="Arial"/>
                <a:cs typeface="Arial"/>
              </a:rPr>
              <a:t>I	Классификация мер </a:t>
            </a:r>
            <a:r>
              <a:rPr sz="2800" b="1" spc="-10" dirty="0">
                <a:solidFill>
                  <a:srgbClr val="424456"/>
                </a:solidFill>
                <a:latin typeface="Arial"/>
                <a:cs typeface="Arial"/>
              </a:rPr>
              <a:t>борьбы </a:t>
            </a:r>
            <a:r>
              <a:rPr sz="2800" b="1" spc="-5" dirty="0">
                <a:solidFill>
                  <a:srgbClr val="424456"/>
                </a:solidFill>
                <a:latin typeface="Arial"/>
                <a:cs typeface="Arial"/>
              </a:rPr>
              <a:t>с </a:t>
            </a:r>
            <a:r>
              <a:rPr sz="2800" b="1" spc="-10" dirty="0">
                <a:solidFill>
                  <a:srgbClr val="424456"/>
                </a:solidFill>
                <a:latin typeface="Arial"/>
                <a:cs typeface="Arial"/>
              </a:rPr>
              <a:t>сорняками  </a:t>
            </a:r>
            <a:r>
              <a:rPr sz="2800" b="1" spc="-25" dirty="0">
                <a:solidFill>
                  <a:srgbClr val="424456"/>
                </a:solidFill>
                <a:latin typeface="Arial"/>
                <a:cs typeface="Arial"/>
              </a:rPr>
              <a:t>(отечественная </a:t>
            </a:r>
            <a:r>
              <a:rPr sz="2800" b="1" spc="-5" dirty="0">
                <a:solidFill>
                  <a:srgbClr val="424456"/>
                </a:solidFill>
                <a:latin typeface="Arial"/>
                <a:cs typeface="Arial"/>
              </a:rPr>
              <a:t>– </a:t>
            </a:r>
            <a:r>
              <a:rPr sz="2800" b="1" spc="-15" dirty="0">
                <a:solidFill>
                  <a:srgbClr val="424456"/>
                </a:solidFill>
                <a:latin typeface="Arial"/>
                <a:cs typeface="Arial"/>
              </a:rPr>
              <a:t>учебник </a:t>
            </a:r>
            <a:r>
              <a:rPr sz="2800" b="1" spc="-95" dirty="0">
                <a:solidFill>
                  <a:srgbClr val="424456"/>
                </a:solidFill>
                <a:latin typeface="Arial"/>
                <a:cs typeface="Arial"/>
              </a:rPr>
              <a:t>Г.И. </a:t>
            </a:r>
            <a:r>
              <a:rPr sz="2800" b="1" spc="-5" dirty="0">
                <a:solidFill>
                  <a:srgbClr val="424456"/>
                </a:solidFill>
                <a:latin typeface="Arial"/>
                <a:cs typeface="Arial"/>
              </a:rPr>
              <a:t>Баздырев и</a:t>
            </a:r>
            <a:r>
              <a:rPr sz="2800" b="1" spc="325" dirty="0">
                <a:solidFill>
                  <a:srgbClr val="42445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424456"/>
                </a:solidFill>
                <a:latin typeface="Arial"/>
                <a:cs typeface="Arial"/>
              </a:rPr>
              <a:t>др.)</a:t>
            </a:r>
            <a:endParaRPr sz="28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695507" y="4961559"/>
            <a:ext cx="388620" cy="1481455"/>
          </a:xfrm>
          <a:custGeom>
            <a:avLst/>
            <a:gdLst/>
            <a:ahLst/>
            <a:cxnLst/>
            <a:rect l="l" t="t" r="r" b="b"/>
            <a:pathLst>
              <a:path w="388620" h="1481454">
                <a:moveTo>
                  <a:pt x="0" y="0"/>
                </a:moveTo>
                <a:lnTo>
                  <a:pt x="194297" y="0"/>
                </a:lnTo>
                <a:lnTo>
                  <a:pt x="194297" y="1480934"/>
                </a:lnTo>
                <a:lnTo>
                  <a:pt x="388594" y="1480934"/>
                </a:lnTo>
              </a:path>
            </a:pathLst>
          </a:custGeom>
          <a:ln w="19050">
            <a:solidFill>
              <a:srgbClr val="5354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95507" y="4961559"/>
            <a:ext cx="388620" cy="741045"/>
          </a:xfrm>
          <a:custGeom>
            <a:avLst/>
            <a:gdLst/>
            <a:ahLst/>
            <a:cxnLst/>
            <a:rect l="l" t="t" r="r" b="b"/>
            <a:pathLst>
              <a:path w="388620" h="741045">
                <a:moveTo>
                  <a:pt x="0" y="0"/>
                </a:moveTo>
                <a:lnTo>
                  <a:pt x="194297" y="0"/>
                </a:lnTo>
                <a:lnTo>
                  <a:pt x="194297" y="740473"/>
                </a:lnTo>
                <a:lnTo>
                  <a:pt x="388594" y="740473"/>
                </a:lnTo>
              </a:path>
            </a:pathLst>
          </a:custGeom>
          <a:ln w="19050">
            <a:solidFill>
              <a:srgbClr val="5354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695507" y="4961559"/>
            <a:ext cx="388620" cy="0"/>
          </a:xfrm>
          <a:custGeom>
            <a:avLst/>
            <a:gdLst/>
            <a:ahLst/>
            <a:cxnLst/>
            <a:rect l="l" t="t" r="r" b="b"/>
            <a:pathLst>
              <a:path w="388620">
                <a:moveTo>
                  <a:pt x="0" y="0"/>
                </a:moveTo>
                <a:lnTo>
                  <a:pt x="388594" y="0"/>
                </a:lnTo>
              </a:path>
            </a:pathLst>
          </a:custGeom>
          <a:ln w="19050">
            <a:solidFill>
              <a:srgbClr val="5354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95507" y="4221086"/>
            <a:ext cx="388620" cy="741045"/>
          </a:xfrm>
          <a:custGeom>
            <a:avLst/>
            <a:gdLst/>
            <a:ahLst/>
            <a:cxnLst/>
            <a:rect l="l" t="t" r="r" b="b"/>
            <a:pathLst>
              <a:path w="388620" h="741045">
                <a:moveTo>
                  <a:pt x="0" y="740473"/>
                </a:moveTo>
                <a:lnTo>
                  <a:pt x="194297" y="740473"/>
                </a:lnTo>
                <a:lnTo>
                  <a:pt x="194297" y="0"/>
                </a:lnTo>
                <a:lnTo>
                  <a:pt x="388594" y="0"/>
                </a:lnTo>
              </a:path>
            </a:pathLst>
          </a:custGeom>
          <a:ln w="19050">
            <a:solidFill>
              <a:srgbClr val="5354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95507" y="3480625"/>
            <a:ext cx="388620" cy="1481455"/>
          </a:xfrm>
          <a:custGeom>
            <a:avLst/>
            <a:gdLst/>
            <a:ahLst/>
            <a:cxnLst/>
            <a:rect l="l" t="t" r="r" b="b"/>
            <a:pathLst>
              <a:path w="388620" h="1481454">
                <a:moveTo>
                  <a:pt x="0" y="1480934"/>
                </a:moveTo>
                <a:lnTo>
                  <a:pt x="194297" y="1480934"/>
                </a:lnTo>
                <a:lnTo>
                  <a:pt x="194297" y="0"/>
                </a:lnTo>
                <a:lnTo>
                  <a:pt x="388594" y="0"/>
                </a:lnTo>
              </a:path>
            </a:pathLst>
          </a:custGeom>
          <a:ln w="19050">
            <a:solidFill>
              <a:srgbClr val="5354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14950" y="3763759"/>
            <a:ext cx="1247140" cy="1198245"/>
          </a:xfrm>
          <a:custGeom>
            <a:avLst/>
            <a:gdLst/>
            <a:ahLst/>
            <a:cxnLst/>
            <a:rect l="l" t="t" r="r" b="b"/>
            <a:pathLst>
              <a:path w="1247139" h="1198245">
                <a:moveTo>
                  <a:pt x="0" y="0"/>
                </a:moveTo>
                <a:lnTo>
                  <a:pt x="623544" y="0"/>
                </a:lnTo>
                <a:lnTo>
                  <a:pt x="623544" y="1197800"/>
                </a:lnTo>
                <a:lnTo>
                  <a:pt x="1247089" y="1197800"/>
                </a:lnTo>
              </a:path>
            </a:pathLst>
          </a:custGeom>
          <a:ln w="19050">
            <a:solidFill>
              <a:srgbClr val="5C92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652048" y="2369908"/>
            <a:ext cx="388620" cy="370840"/>
          </a:xfrm>
          <a:custGeom>
            <a:avLst/>
            <a:gdLst/>
            <a:ahLst/>
            <a:cxnLst/>
            <a:rect l="l" t="t" r="r" b="b"/>
            <a:pathLst>
              <a:path w="388620" h="370839">
                <a:moveTo>
                  <a:pt x="0" y="0"/>
                </a:moveTo>
                <a:lnTo>
                  <a:pt x="194297" y="0"/>
                </a:lnTo>
                <a:lnTo>
                  <a:pt x="194297" y="370230"/>
                </a:lnTo>
                <a:lnTo>
                  <a:pt x="388594" y="370230"/>
                </a:lnTo>
              </a:path>
            </a:pathLst>
          </a:custGeom>
          <a:ln w="19050">
            <a:solidFill>
              <a:srgbClr val="5354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652048" y="1999678"/>
            <a:ext cx="388620" cy="370840"/>
          </a:xfrm>
          <a:custGeom>
            <a:avLst/>
            <a:gdLst/>
            <a:ahLst/>
            <a:cxnLst/>
            <a:rect l="l" t="t" r="r" b="b"/>
            <a:pathLst>
              <a:path w="388620" h="370839">
                <a:moveTo>
                  <a:pt x="0" y="370230"/>
                </a:moveTo>
                <a:lnTo>
                  <a:pt x="194297" y="370230"/>
                </a:lnTo>
                <a:lnTo>
                  <a:pt x="194297" y="0"/>
                </a:lnTo>
                <a:lnTo>
                  <a:pt x="388594" y="0"/>
                </a:lnTo>
              </a:path>
            </a:pathLst>
          </a:custGeom>
          <a:ln w="19050">
            <a:solidFill>
              <a:srgbClr val="5354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14950" y="2369921"/>
            <a:ext cx="1247140" cy="1394460"/>
          </a:xfrm>
          <a:custGeom>
            <a:avLst/>
            <a:gdLst/>
            <a:ahLst/>
            <a:cxnLst/>
            <a:rect l="l" t="t" r="r" b="b"/>
            <a:pathLst>
              <a:path w="1247139" h="1394460">
                <a:moveTo>
                  <a:pt x="0" y="1393837"/>
                </a:moveTo>
                <a:lnTo>
                  <a:pt x="623544" y="1393837"/>
                </a:lnTo>
                <a:lnTo>
                  <a:pt x="623544" y="0"/>
                </a:lnTo>
                <a:lnTo>
                  <a:pt x="1247089" y="0"/>
                </a:lnTo>
              </a:path>
            </a:pathLst>
          </a:custGeom>
          <a:ln w="19050">
            <a:solidFill>
              <a:srgbClr val="5C92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9288" y="2162555"/>
            <a:ext cx="886968" cy="32567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99872" y="2157983"/>
            <a:ext cx="722376" cy="32080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6318" y="2204872"/>
            <a:ext cx="748665" cy="3117850"/>
          </a:xfrm>
          <a:custGeom>
            <a:avLst/>
            <a:gdLst/>
            <a:ahLst/>
            <a:cxnLst/>
            <a:rect l="l" t="t" r="r" b="b"/>
            <a:pathLst>
              <a:path w="748665" h="3117850">
                <a:moveTo>
                  <a:pt x="0" y="0"/>
                </a:moveTo>
                <a:lnTo>
                  <a:pt x="748626" y="0"/>
                </a:lnTo>
                <a:lnTo>
                  <a:pt x="748626" y="3117761"/>
                </a:lnTo>
                <a:lnTo>
                  <a:pt x="0" y="3117761"/>
                </a:lnTo>
                <a:lnTo>
                  <a:pt x="0" y="0"/>
                </a:lnTo>
                <a:close/>
              </a:path>
            </a:pathLst>
          </a:custGeom>
          <a:solidFill>
            <a:srgbClr val="C465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6318" y="2204872"/>
            <a:ext cx="748665" cy="3117850"/>
          </a:xfrm>
          <a:custGeom>
            <a:avLst/>
            <a:gdLst/>
            <a:ahLst/>
            <a:cxnLst/>
            <a:rect l="l" t="t" r="r" b="b"/>
            <a:pathLst>
              <a:path w="748665" h="3117850">
                <a:moveTo>
                  <a:pt x="0" y="0"/>
                </a:moveTo>
                <a:lnTo>
                  <a:pt x="748626" y="0"/>
                </a:lnTo>
                <a:lnTo>
                  <a:pt x="748626" y="3117761"/>
                </a:lnTo>
                <a:lnTo>
                  <a:pt x="0" y="3117761"/>
                </a:lnTo>
                <a:lnTo>
                  <a:pt x="0" y="0"/>
                </a:lnTo>
                <a:close/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601773" y="2346887"/>
            <a:ext cx="462280" cy="2835275"/>
          </a:xfrm>
          <a:prstGeom prst="rect">
            <a:avLst/>
          </a:prstGeom>
        </p:spPr>
        <p:txBody>
          <a:bodyPr vert="vert270" wrap="square" lIns="0" tIns="27305" rIns="0" bIns="0" rtlCol="0">
            <a:spAutoFit/>
          </a:bodyPr>
          <a:lstStyle/>
          <a:p>
            <a:pPr marL="818515" marR="5080" indent="-806450">
              <a:lnSpc>
                <a:spcPts val="1660"/>
              </a:lnSpc>
              <a:spcBef>
                <a:spcPts val="215"/>
              </a:spcBef>
            </a:pP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Методы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борьбы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с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сорными  растаниями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394204" y="2031492"/>
            <a:ext cx="2328672" cy="7299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345435" y="2170176"/>
            <a:ext cx="2481072" cy="5120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462034" y="2073719"/>
            <a:ext cx="2190115" cy="592455"/>
          </a:xfrm>
          <a:custGeom>
            <a:avLst/>
            <a:gdLst/>
            <a:ahLst/>
            <a:cxnLst/>
            <a:rect l="l" t="t" r="r" b="b"/>
            <a:pathLst>
              <a:path w="2190115" h="592455">
                <a:moveTo>
                  <a:pt x="0" y="0"/>
                </a:moveTo>
                <a:lnTo>
                  <a:pt x="2190000" y="0"/>
                </a:lnTo>
                <a:lnTo>
                  <a:pt x="2190000" y="592378"/>
                </a:lnTo>
                <a:lnTo>
                  <a:pt x="0" y="592378"/>
                </a:lnTo>
                <a:lnTo>
                  <a:pt x="0" y="0"/>
                </a:lnTo>
                <a:close/>
              </a:path>
            </a:pathLst>
          </a:custGeom>
          <a:solidFill>
            <a:srgbClr val="5C92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462034" y="2073719"/>
            <a:ext cx="2190115" cy="592455"/>
          </a:xfrm>
          <a:custGeom>
            <a:avLst/>
            <a:gdLst/>
            <a:ahLst/>
            <a:cxnLst/>
            <a:rect l="l" t="t" r="r" b="b"/>
            <a:pathLst>
              <a:path w="2190115" h="592455">
                <a:moveTo>
                  <a:pt x="0" y="0"/>
                </a:moveTo>
                <a:lnTo>
                  <a:pt x="2190000" y="0"/>
                </a:lnTo>
                <a:lnTo>
                  <a:pt x="2190000" y="592378"/>
                </a:lnTo>
                <a:lnTo>
                  <a:pt x="0" y="592378"/>
                </a:lnTo>
                <a:lnTo>
                  <a:pt x="0" y="0"/>
                </a:lnTo>
                <a:close/>
              </a:path>
            </a:pathLst>
          </a:custGeom>
          <a:ln w="317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972811" y="1661160"/>
            <a:ext cx="2081784" cy="7315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040642" y="1703489"/>
            <a:ext cx="1943100" cy="592455"/>
          </a:xfrm>
          <a:custGeom>
            <a:avLst/>
            <a:gdLst/>
            <a:ahLst/>
            <a:cxnLst/>
            <a:rect l="l" t="t" r="r" b="b"/>
            <a:pathLst>
              <a:path w="1943100" h="592455">
                <a:moveTo>
                  <a:pt x="0" y="0"/>
                </a:moveTo>
                <a:lnTo>
                  <a:pt x="1942998" y="0"/>
                </a:lnTo>
                <a:lnTo>
                  <a:pt x="1942998" y="592378"/>
                </a:lnTo>
                <a:lnTo>
                  <a:pt x="0" y="592378"/>
                </a:lnTo>
                <a:lnTo>
                  <a:pt x="0" y="0"/>
                </a:lnTo>
                <a:close/>
              </a:path>
            </a:pathLst>
          </a:custGeom>
          <a:solidFill>
            <a:srgbClr val="5354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040642" y="1703489"/>
            <a:ext cx="1943100" cy="592455"/>
          </a:xfrm>
          <a:custGeom>
            <a:avLst/>
            <a:gdLst/>
            <a:ahLst/>
            <a:cxnLst/>
            <a:rect l="l" t="t" r="r" b="b"/>
            <a:pathLst>
              <a:path w="1943100" h="592455">
                <a:moveTo>
                  <a:pt x="0" y="0"/>
                </a:moveTo>
                <a:lnTo>
                  <a:pt x="1942998" y="0"/>
                </a:lnTo>
                <a:lnTo>
                  <a:pt x="1942998" y="592378"/>
                </a:lnTo>
                <a:lnTo>
                  <a:pt x="0" y="592378"/>
                </a:lnTo>
                <a:lnTo>
                  <a:pt x="0" y="0"/>
                </a:lnTo>
                <a:close/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972811" y="2401823"/>
            <a:ext cx="2081784" cy="7299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942332" y="2529839"/>
            <a:ext cx="2199132" cy="5120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040642" y="2443962"/>
            <a:ext cx="1943100" cy="592455"/>
          </a:xfrm>
          <a:custGeom>
            <a:avLst/>
            <a:gdLst/>
            <a:ahLst/>
            <a:cxnLst/>
            <a:rect l="l" t="t" r="r" b="b"/>
            <a:pathLst>
              <a:path w="1943100" h="592455">
                <a:moveTo>
                  <a:pt x="0" y="0"/>
                </a:moveTo>
                <a:lnTo>
                  <a:pt x="1942998" y="0"/>
                </a:lnTo>
                <a:lnTo>
                  <a:pt x="1942998" y="592378"/>
                </a:lnTo>
                <a:lnTo>
                  <a:pt x="0" y="592378"/>
                </a:lnTo>
                <a:lnTo>
                  <a:pt x="0" y="0"/>
                </a:lnTo>
                <a:close/>
              </a:path>
            </a:pathLst>
          </a:custGeom>
          <a:solidFill>
            <a:srgbClr val="5354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040642" y="2443962"/>
            <a:ext cx="1943100" cy="592455"/>
          </a:xfrm>
          <a:custGeom>
            <a:avLst/>
            <a:gdLst/>
            <a:ahLst/>
            <a:cxnLst/>
            <a:rect l="l" t="t" r="r" b="b"/>
            <a:pathLst>
              <a:path w="1943100" h="592455">
                <a:moveTo>
                  <a:pt x="0" y="0"/>
                </a:moveTo>
                <a:lnTo>
                  <a:pt x="1942998" y="0"/>
                </a:lnTo>
                <a:lnTo>
                  <a:pt x="1942998" y="592378"/>
                </a:lnTo>
                <a:lnTo>
                  <a:pt x="0" y="592378"/>
                </a:lnTo>
                <a:lnTo>
                  <a:pt x="0" y="0"/>
                </a:lnTo>
                <a:close/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2513317" y="1708594"/>
            <a:ext cx="4470400" cy="1147445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2526665" algn="ctr">
              <a:lnSpc>
                <a:spcPct val="100000"/>
              </a:lnSpc>
              <a:spcBef>
                <a:spcPts val="1185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карантинные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80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предупредительные</a:t>
            </a:r>
            <a:endParaRPr sz="1600">
              <a:latin typeface="Arial"/>
              <a:cs typeface="Arial"/>
            </a:endParaRPr>
          </a:p>
          <a:p>
            <a:pPr marL="2526665" algn="ctr">
              <a:lnSpc>
                <a:spcPct val="100000"/>
              </a:lnSpc>
              <a:spcBef>
                <a:spcPts val="910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организационные</a:t>
            </a:r>
            <a:endParaRPr sz="16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2394204" y="4623815"/>
            <a:ext cx="2371331" cy="7299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462034" y="4665370"/>
            <a:ext cx="2233930" cy="592455"/>
          </a:xfrm>
          <a:custGeom>
            <a:avLst/>
            <a:gdLst/>
            <a:ahLst/>
            <a:cxnLst/>
            <a:rect l="l" t="t" r="r" b="b"/>
            <a:pathLst>
              <a:path w="2233929" h="592454">
                <a:moveTo>
                  <a:pt x="0" y="0"/>
                </a:moveTo>
                <a:lnTo>
                  <a:pt x="2233472" y="0"/>
                </a:lnTo>
                <a:lnTo>
                  <a:pt x="2233472" y="592378"/>
                </a:lnTo>
                <a:lnTo>
                  <a:pt x="0" y="592378"/>
                </a:lnTo>
                <a:lnTo>
                  <a:pt x="0" y="0"/>
                </a:lnTo>
                <a:close/>
              </a:path>
            </a:pathLst>
          </a:custGeom>
          <a:solidFill>
            <a:srgbClr val="5C92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462034" y="4665370"/>
            <a:ext cx="2233930" cy="592455"/>
          </a:xfrm>
          <a:custGeom>
            <a:avLst/>
            <a:gdLst/>
            <a:ahLst/>
            <a:cxnLst/>
            <a:rect l="l" t="t" r="r" b="b"/>
            <a:pathLst>
              <a:path w="2233929" h="592454">
                <a:moveTo>
                  <a:pt x="0" y="0"/>
                </a:moveTo>
                <a:lnTo>
                  <a:pt x="2233472" y="0"/>
                </a:lnTo>
                <a:lnTo>
                  <a:pt x="2233472" y="592378"/>
                </a:lnTo>
                <a:lnTo>
                  <a:pt x="0" y="592378"/>
                </a:lnTo>
                <a:lnTo>
                  <a:pt x="0" y="0"/>
                </a:lnTo>
                <a:close/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2732887" y="4808651"/>
            <a:ext cx="17024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истребительные</a:t>
            </a:r>
            <a:endParaRPr sz="16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5017008" y="3142488"/>
            <a:ext cx="2080260" cy="7299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045964" y="3270503"/>
            <a:ext cx="2080247" cy="5120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084102" y="3184436"/>
            <a:ext cx="1943100" cy="592455"/>
          </a:xfrm>
          <a:custGeom>
            <a:avLst/>
            <a:gdLst/>
            <a:ahLst/>
            <a:cxnLst/>
            <a:rect l="l" t="t" r="r" b="b"/>
            <a:pathLst>
              <a:path w="1943100" h="592454">
                <a:moveTo>
                  <a:pt x="0" y="0"/>
                </a:moveTo>
                <a:lnTo>
                  <a:pt x="1942998" y="0"/>
                </a:lnTo>
                <a:lnTo>
                  <a:pt x="1942998" y="592378"/>
                </a:lnTo>
                <a:lnTo>
                  <a:pt x="0" y="592378"/>
                </a:lnTo>
                <a:lnTo>
                  <a:pt x="0" y="0"/>
                </a:lnTo>
                <a:close/>
              </a:path>
            </a:pathLst>
          </a:custGeom>
          <a:solidFill>
            <a:srgbClr val="5354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084102" y="3184436"/>
            <a:ext cx="1943100" cy="592455"/>
          </a:xfrm>
          <a:custGeom>
            <a:avLst/>
            <a:gdLst/>
            <a:ahLst/>
            <a:cxnLst/>
            <a:rect l="l" t="t" r="r" b="b"/>
            <a:pathLst>
              <a:path w="1943100" h="592454">
                <a:moveTo>
                  <a:pt x="0" y="0"/>
                </a:moveTo>
                <a:lnTo>
                  <a:pt x="1942998" y="0"/>
                </a:lnTo>
                <a:lnTo>
                  <a:pt x="1942998" y="592378"/>
                </a:lnTo>
                <a:lnTo>
                  <a:pt x="0" y="592378"/>
                </a:lnTo>
                <a:lnTo>
                  <a:pt x="0" y="0"/>
                </a:lnTo>
                <a:close/>
              </a:path>
            </a:pathLst>
          </a:custGeom>
          <a:ln w="317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5084102" y="3327705"/>
            <a:ext cx="19431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05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агротехнические</a:t>
            </a:r>
            <a:endParaRPr sz="160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5017008" y="3883152"/>
            <a:ext cx="2080260" cy="72999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135879" y="4009644"/>
            <a:ext cx="1900427" cy="51206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084102" y="3924896"/>
            <a:ext cx="1943100" cy="592455"/>
          </a:xfrm>
          <a:custGeom>
            <a:avLst/>
            <a:gdLst/>
            <a:ahLst/>
            <a:cxnLst/>
            <a:rect l="l" t="t" r="r" b="b"/>
            <a:pathLst>
              <a:path w="1943100" h="592454">
                <a:moveTo>
                  <a:pt x="0" y="0"/>
                </a:moveTo>
                <a:lnTo>
                  <a:pt x="1942998" y="0"/>
                </a:lnTo>
                <a:lnTo>
                  <a:pt x="1942998" y="592378"/>
                </a:lnTo>
                <a:lnTo>
                  <a:pt x="0" y="592378"/>
                </a:lnTo>
                <a:lnTo>
                  <a:pt x="0" y="0"/>
                </a:lnTo>
                <a:close/>
              </a:path>
            </a:pathLst>
          </a:custGeom>
          <a:solidFill>
            <a:srgbClr val="5354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084102" y="3924896"/>
            <a:ext cx="1943100" cy="592455"/>
          </a:xfrm>
          <a:custGeom>
            <a:avLst/>
            <a:gdLst/>
            <a:ahLst/>
            <a:cxnLst/>
            <a:rect l="l" t="t" r="r" b="b"/>
            <a:pathLst>
              <a:path w="1943100" h="592454">
                <a:moveTo>
                  <a:pt x="0" y="0"/>
                </a:moveTo>
                <a:lnTo>
                  <a:pt x="1942998" y="0"/>
                </a:lnTo>
                <a:lnTo>
                  <a:pt x="1942998" y="592378"/>
                </a:lnTo>
                <a:lnTo>
                  <a:pt x="0" y="592378"/>
                </a:lnTo>
                <a:lnTo>
                  <a:pt x="0" y="0"/>
                </a:lnTo>
                <a:close/>
              </a:path>
            </a:pathLst>
          </a:custGeom>
          <a:ln w="317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5084102" y="4068178"/>
            <a:ext cx="19431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844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биологические</a:t>
            </a:r>
            <a:endParaRPr sz="1600"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5017008" y="4623815"/>
            <a:ext cx="2080260" cy="72999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084102" y="4665370"/>
            <a:ext cx="1943100" cy="592455"/>
          </a:xfrm>
          <a:custGeom>
            <a:avLst/>
            <a:gdLst/>
            <a:ahLst/>
            <a:cxnLst/>
            <a:rect l="l" t="t" r="r" b="b"/>
            <a:pathLst>
              <a:path w="1943100" h="592454">
                <a:moveTo>
                  <a:pt x="0" y="0"/>
                </a:moveTo>
                <a:lnTo>
                  <a:pt x="1942998" y="0"/>
                </a:lnTo>
                <a:lnTo>
                  <a:pt x="1942998" y="592378"/>
                </a:lnTo>
                <a:lnTo>
                  <a:pt x="0" y="592378"/>
                </a:lnTo>
                <a:lnTo>
                  <a:pt x="0" y="0"/>
                </a:lnTo>
                <a:close/>
              </a:path>
            </a:pathLst>
          </a:custGeom>
          <a:solidFill>
            <a:srgbClr val="5354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084102" y="4665370"/>
            <a:ext cx="1943100" cy="592455"/>
          </a:xfrm>
          <a:custGeom>
            <a:avLst/>
            <a:gdLst/>
            <a:ahLst/>
            <a:cxnLst/>
            <a:rect l="l" t="t" r="r" b="b"/>
            <a:pathLst>
              <a:path w="1943100" h="592454">
                <a:moveTo>
                  <a:pt x="0" y="0"/>
                </a:moveTo>
                <a:lnTo>
                  <a:pt x="1942998" y="0"/>
                </a:lnTo>
                <a:lnTo>
                  <a:pt x="1942998" y="592378"/>
                </a:lnTo>
                <a:lnTo>
                  <a:pt x="0" y="592378"/>
                </a:lnTo>
                <a:lnTo>
                  <a:pt x="0" y="0"/>
                </a:lnTo>
                <a:close/>
              </a:path>
            </a:pathLst>
          </a:custGeom>
          <a:ln w="317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5084102" y="4808651"/>
            <a:ext cx="19431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5285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химические</a:t>
            </a:r>
            <a:endParaRPr sz="160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5017008" y="5362955"/>
            <a:ext cx="2080260" cy="73152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084102" y="5405844"/>
            <a:ext cx="1943100" cy="592455"/>
          </a:xfrm>
          <a:custGeom>
            <a:avLst/>
            <a:gdLst/>
            <a:ahLst/>
            <a:cxnLst/>
            <a:rect l="l" t="t" r="r" b="b"/>
            <a:pathLst>
              <a:path w="1943100" h="592454">
                <a:moveTo>
                  <a:pt x="0" y="0"/>
                </a:moveTo>
                <a:lnTo>
                  <a:pt x="1942998" y="0"/>
                </a:lnTo>
                <a:lnTo>
                  <a:pt x="1942998" y="592378"/>
                </a:lnTo>
                <a:lnTo>
                  <a:pt x="0" y="592378"/>
                </a:lnTo>
                <a:lnTo>
                  <a:pt x="0" y="0"/>
                </a:lnTo>
                <a:close/>
              </a:path>
            </a:pathLst>
          </a:custGeom>
          <a:solidFill>
            <a:srgbClr val="5354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084102" y="5405844"/>
            <a:ext cx="1943100" cy="592455"/>
          </a:xfrm>
          <a:custGeom>
            <a:avLst/>
            <a:gdLst/>
            <a:ahLst/>
            <a:cxnLst/>
            <a:rect l="l" t="t" r="r" b="b"/>
            <a:pathLst>
              <a:path w="1943100" h="592454">
                <a:moveTo>
                  <a:pt x="0" y="0"/>
                </a:moveTo>
                <a:lnTo>
                  <a:pt x="1942998" y="0"/>
                </a:lnTo>
                <a:lnTo>
                  <a:pt x="1942998" y="592378"/>
                </a:lnTo>
                <a:lnTo>
                  <a:pt x="0" y="592378"/>
                </a:lnTo>
                <a:lnTo>
                  <a:pt x="0" y="0"/>
                </a:lnTo>
                <a:close/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017008" y="6103620"/>
            <a:ext cx="2080260" cy="73151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084102" y="6146304"/>
            <a:ext cx="1943100" cy="592455"/>
          </a:xfrm>
          <a:custGeom>
            <a:avLst/>
            <a:gdLst/>
            <a:ahLst/>
            <a:cxnLst/>
            <a:rect l="l" t="t" r="r" b="b"/>
            <a:pathLst>
              <a:path w="1943100" h="592454">
                <a:moveTo>
                  <a:pt x="0" y="0"/>
                </a:moveTo>
                <a:lnTo>
                  <a:pt x="1942998" y="0"/>
                </a:lnTo>
                <a:lnTo>
                  <a:pt x="1942998" y="592378"/>
                </a:lnTo>
                <a:lnTo>
                  <a:pt x="0" y="592378"/>
                </a:lnTo>
                <a:lnTo>
                  <a:pt x="0" y="0"/>
                </a:lnTo>
                <a:close/>
              </a:path>
            </a:pathLst>
          </a:custGeom>
          <a:solidFill>
            <a:srgbClr val="5354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084102" y="6146304"/>
            <a:ext cx="1943100" cy="592455"/>
          </a:xfrm>
          <a:custGeom>
            <a:avLst/>
            <a:gdLst/>
            <a:ahLst/>
            <a:cxnLst/>
            <a:rect l="l" t="t" r="r" b="b"/>
            <a:pathLst>
              <a:path w="1943100" h="592454">
                <a:moveTo>
                  <a:pt x="0" y="0"/>
                </a:moveTo>
                <a:lnTo>
                  <a:pt x="1942998" y="0"/>
                </a:lnTo>
                <a:lnTo>
                  <a:pt x="1942998" y="592378"/>
                </a:lnTo>
                <a:lnTo>
                  <a:pt x="0" y="592378"/>
                </a:lnTo>
                <a:lnTo>
                  <a:pt x="0" y="0"/>
                </a:lnTo>
                <a:close/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5084102" y="5549117"/>
            <a:ext cx="1943100" cy="1009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75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специальные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296545">
              <a:lnSpc>
                <a:spcPct val="100000"/>
              </a:lnSpc>
            </a:pP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комплексные</a:t>
            </a:r>
            <a:endParaRPr sz="16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7243127" y="3265487"/>
            <a:ext cx="1248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Arial"/>
                <a:cs typeface="Arial"/>
              </a:rPr>
              <a:t>севооборот</a:t>
            </a:r>
            <a:endParaRPr sz="18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7243127" y="4030611"/>
            <a:ext cx="1248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Arial"/>
                <a:cs typeface="Arial"/>
              </a:rPr>
              <a:t>севооборот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blind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2412" y="0"/>
            <a:ext cx="1905" cy="307975"/>
          </a:xfrm>
          <a:custGeom>
            <a:avLst/>
            <a:gdLst/>
            <a:ahLst/>
            <a:cxnLst/>
            <a:rect l="l" t="t" r="r" b="b"/>
            <a:pathLst>
              <a:path w="1904" h="307975">
                <a:moveTo>
                  <a:pt x="0" y="307975"/>
                </a:moveTo>
                <a:lnTo>
                  <a:pt x="1587" y="307975"/>
                </a:lnTo>
                <a:lnTo>
                  <a:pt x="1587" y="0"/>
                </a:lnTo>
                <a:lnTo>
                  <a:pt x="0" y="0"/>
                </a:lnTo>
                <a:lnTo>
                  <a:pt x="0" y="307975"/>
                </a:lnTo>
                <a:close/>
              </a:path>
            </a:pathLst>
          </a:custGeom>
          <a:solidFill>
            <a:srgbClr val="424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72562" y="0"/>
            <a:ext cx="12700" cy="307975"/>
          </a:xfrm>
          <a:custGeom>
            <a:avLst/>
            <a:gdLst/>
            <a:ahLst/>
            <a:cxnLst/>
            <a:rect l="l" t="t" r="r" b="b"/>
            <a:pathLst>
              <a:path w="12700" h="307975">
                <a:moveTo>
                  <a:pt x="0" y="307975"/>
                </a:moveTo>
                <a:lnTo>
                  <a:pt x="12700" y="307975"/>
                </a:lnTo>
                <a:lnTo>
                  <a:pt x="12700" y="0"/>
                </a:lnTo>
                <a:lnTo>
                  <a:pt x="0" y="0"/>
                </a:lnTo>
                <a:lnTo>
                  <a:pt x="0" y="307975"/>
                </a:lnTo>
                <a:close/>
              </a:path>
            </a:pathLst>
          </a:custGeom>
          <a:solidFill>
            <a:srgbClr val="424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2712" y="0"/>
            <a:ext cx="41275" cy="307975"/>
          </a:xfrm>
          <a:custGeom>
            <a:avLst/>
            <a:gdLst/>
            <a:ahLst/>
            <a:cxnLst/>
            <a:rect l="l" t="t" r="r" b="b"/>
            <a:pathLst>
              <a:path w="41275" h="307975">
                <a:moveTo>
                  <a:pt x="0" y="307975"/>
                </a:moveTo>
                <a:lnTo>
                  <a:pt x="41275" y="307975"/>
                </a:lnTo>
                <a:lnTo>
                  <a:pt x="41275" y="0"/>
                </a:lnTo>
                <a:lnTo>
                  <a:pt x="0" y="0"/>
                </a:lnTo>
                <a:lnTo>
                  <a:pt x="0" y="307975"/>
                </a:lnTo>
                <a:close/>
              </a:path>
            </a:pathLst>
          </a:custGeom>
          <a:solidFill>
            <a:srgbClr val="424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70962" y="0"/>
            <a:ext cx="5080" cy="307975"/>
          </a:xfrm>
          <a:custGeom>
            <a:avLst/>
            <a:gdLst/>
            <a:ahLst/>
            <a:cxnLst/>
            <a:rect l="l" t="t" r="r" b="b"/>
            <a:pathLst>
              <a:path w="5079" h="307975">
                <a:moveTo>
                  <a:pt x="0" y="307975"/>
                </a:moveTo>
                <a:lnTo>
                  <a:pt x="4762" y="307975"/>
                </a:lnTo>
                <a:lnTo>
                  <a:pt x="4762" y="0"/>
                </a:lnTo>
                <a:lnTo>
                  <a:pt x="0" y="0"/>
                </a:lnTo>
                <a:lnTo>
                  <a:pt x="0" y="307975"/>
                </a:lnTo>
                <a:close/>
              </a:path>
            </a:pathLst>
          </a:custGeom>
          <a:solidFill>
            <a:srgbClr val="424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42412" y="307975"/>
            <a:ext cx="1905" cy="92075"/>
          </a:xfrm>
          <a:custGeom>
            <a:avLst/>
            <a:gdLst/>
            <a:ahLst/>
            <a:cxnLst/>
            <a:rect l="l" t="t" r="r" b="b"/>
            <a:pathLst>
              <a:path w="1904" h="92075">
                <a:moveTo>
                  <a:pt x="0" y="92075"/>
                </a:moveTo>
                <a:lnTo>
                  <a:pt x="1587" y="92075"/>
                </a:lnTo>
                <a:lnTo>
                  <a:pt x="1587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4380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72562" y="307975"/>
            <a:ext cx="12700" cy="92075"/>
          </a:xfrm>
          <a:custGeom>
            <a:avLst/>
            <a:gdLst/>
            <a:ahLst/>
            <a:cxnLst/>
            <a:rect l="l" t="t" r="r" b="b"/>
            <a:pathLst>
              <a:path w="12700" h="92075">
                <a:moveTo>
                  <a:pt x="0" y="92075"/>
                </a:moveTo>
                <a:lnTo>
                  <a:pt x="12700" y="92075"/>
                </a:lnTo>
                <a:lnTo>
                  <a:pt x="127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4380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02712" y="307975"/>
            <a:ext cx="41275" cy="92075"/>
          </a:xfrm>
          <a:custGeom>
            <a:avLst/>
            <a:gdLst/>
            <a:ahLst/>
            <a:cxnLst/>
            <a:rect l="l" t="t" r="r" b="b"/>
            <a:pathLst>
              <a:path w="41275" h="92075">
                <a:moveTo>
                  <a:pt x="0" y="92075"/>
                </a:moveTo>
                <a:lnTo>
                  <a:pt x="41275" y="92075"/>
                </a:lnTo>
                <a:lnTo>
                  <a:pt x="41275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4380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73343" y="307975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131762"/>
                </a:moveTo>
                <a:lnTo>
                  <a:pt x="0" y="0"/>
                </a:lnTo>
                <a:lnTo>
                  <a:pt x="0" y="131762"/>
                </a:lnTo>
                <a:close/>
              </a:path>
            </a:pathLst>
          </a:custGeom>
          <a:solidFill>
            <a:srgbClr val="4380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42412" y="360362"/>
            <a:ext cx="1905" cy="79375"/>
          </a:xfrm>
          <a:custGeom>
            <a:avLst/>
            <a:gdLst/>
            <a:ahLst/>
            <a:cxnLst/>
            <a:rect l="l" t="t" r="r" b="b"/>
            <a:pathLst>
              <a:path w="1904" h="79375">
                <a:moveTo>
                  <a:pt x="0" y="79375"/>
                </a:moveTo>
                <a:lnTo>
                  <a:pt x="1587" y="79375"/>
                </a:lnTo>
                <a:lnTo>
                  <a:pt x="1587" y="0"/>
                </a:lnTo>
                <a:lnTo>
                  <a:pt x="0" y="0"/>
                </a:lnTo>
                <a:lnTo>
                  <a:pt x="0" y="79375"/>
                </a:lnTo>
                <a:close/>
              </a:path>
            </a:pathLst>
          </a:custGeom>
          <a:solidFill>
            <a:srgbClr val="4380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72562" y="360362"/>
            <a:ext cx="12700" cy="79375"/>
          </a:xfrm>
          <a:custGeom>
            <a:avLst/>
            <a:gdLst/>
            <a:ahLst/>
            <a:cxnLst/>
            <a:rect l="l" t="t" r="r" b="b"/>
            <a:pathLst>
              <a:path w="12700" h="79375">
                <a:moveTo>
                  <a:pt x="0" y="79375"/>
                </a:moveTo>
                <a:lnTo>
                  <a:pt x="12700" y="79375"/>
                </a:lnTo>
                <a:lnTo>
                  <a:pt x="12700" y="0"/>
                </a:lnTo>
                <a:lnTo>
                  <a:pt x="0" y="0"/>
                </a:lnTo>
                <a:lnTo>
                  <a:pt x="0" y="79375"/>
                </a:lnTo>
                <a:close/>
              </a:path>
            </a:pathLst>
          </a:custGeom>
          <a:solidFill>
            <a:srgbClr val="4380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02712" y="360362"/>
            <a:ext cx="41275" cy="79375"/>
          </a:xfrm>
          <a:custGeom>
            <a:avLst/>
            <a:gdLst/>
            <a:ahLst/>
            <a:cxnLst/>
            <a:rect l="l" t="t" r="r" b="b"/>
            <a:pathLst>
              <a:path w="41275" h="79375">
                <a:moveTo>
                  <a:pt x="0" y="79375"/>
                </a:moveTo>
                <a:lnTo>
                  <a:pt x="41275" y="79375"/>
                </a:lnTo>
                <a:lnTo>
                  <a:pt x="41275" y="0"/>
                </a:lnTo>
                <a:lnTo>
                  <a:pt x="0" y="0"/>
                </a:lnTo>
                <a:lnTo>
                  <a:pt x="0" y="79375"/>
                </a:lnTo>
                <a:close/>
              </a:path>
            </a:pathLst>
          </a:custGeom>
          <a:solidFill>
            <a:srgbClr val="4380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10200" y="360362"/>
            <a:ext cx="3505200" cy="79375"/>
          </a:xfrm>
          <a:custGeom>
            <a:avLst/>
            <a:gdLst/>
            <a:ahLst/>
            <a:cxnLst/>
            <a:rect l="l" t="t" r="r" b="b"/>
            <a:pathLst>
              <a:path w="3505200" h="79375">
                <a:moveTo>
                  <a:pt x="0" y="79375"/>
                </a:moveTo>
                <a:lnTo>
                  <a:pt x="3505200" y="79375"/>
                </a:lnTo>
                <a:lnTo>
                  <a:pt x="3505200" y="0"/>
                </a:lnTo>
                <a:lnTo>
                  <a:pt x="0" y="0"/>
                </a:lnTo>
                <a:lnTo>
                  <a:pt x="0" y="79375"/>
                </a:lnTo>
                <a:close/>
              </a:path>
            </a:pathLst>
          </a:custGeom>
          <a:solidFill>
            <a:srgbClr val="4380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42412" y="439737"/>
            <a:ext cx="1905" cy="180975"/>
          </a:xfrm>
          <a:custGeom>
            <a:avLst/>
            <a:gdLst/>
            <a:ahLst/>
            <a:cxnLst/>
            <a:rect l="l" t="t" r="r" b="b"/>
            <a:pathLst>
              <a:path w="1904" h="180975">
                <a:moveTo>
                  <a:pt x="0" y="180975"/>
                </a:moveTo>
                <a:lnTo>
                  <a:pt x="1587" y="180975"/>
                </a:lnTo>
                <a:lnTo>
                  <a:pt x="1587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438086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072562" y="439737"/>
            <a:ext cx="12700" cy="180975"/>
          </a:xfrm>
          <a:custGeom>
            <a:avLst/>
            <a:gdLst/>
            <a:ahLst/>
            <a:cxnLst/>
            <a:rect l="l" t="t" r="r" b="b"/>
            <a:pathLst>
              <a:path w="12700" h="180975">
                <a:moveTo>
                  <a:pt x="0" y="180975"/>
                </a:moveTo>
                <a:lnTo>
                  <a:pt x="12700" y="180975"/>
                </a:lnTo>
                <a:lnTo>
                  <a:pt x="127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438086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02712" y="439737"/>
            <a:ext cx="41275" cy="180975"/>
          </a:xfrm>
          <a:custGeom>
            <a:avLst/>
            <a:gdLst/>
            <a:ahLst/>
            <a:cxnLst/>
            <a:rect l="l" t="t" r="r" b="b"/>
            <a:pathLst>
              <a:path w="41275" h="180975">
                <a:moveTo>
                  <a:pt x="0" y="180975"/>
                </a:moveTo>
                <a:lnTo>
                  <a:pt x="41275" y="180975"/>
                </a:lnTo>
                <a:lnTo>
                  <a:pt x="41275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438086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10200" y="439737"/>
            <a:ext cx="3565525" cy="180975"/>
          </a:xfrm>
          <a:custGeom>
            <a:avLst/>
            <a:gdLst/>
            <a:ahLst/>
            <a:cxnLst/>
            <a:rect l="l" t="t" r="r" b="b"/>
            <a:pathLst>
              <a:path w="3565525" h="180975">
                <a:moveTo>
                  <a:pt x="0" y="180975"/>
                </a:moveTo>
                <a:lnTo>
                  <a:pt x="3565525" y="180975"/>
                </a:lnTo>
                <a:lnTo>
                  <a:pt x="3565525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438086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07025" y="511175"/>
            <a:ext cx="3063875" cy="0"/>
          </a:xfrm>
          <a:custGeom>
            <a:avLst/>
            <a:gdLst/>
            <a:ahLst/>
            <a:cxnLst/>
            <a:rect l="l" t="t" r="r" b="b"/>
            <a:pathLst>
              <a:path w="3063875">
                <a:moveTo>
                  <a:pt x="0" y="0"/>
                </a:moveTo>
                <a:lnTo>
                  <a:pt x="3063875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73937" y="607218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029700" y="0"/>
            <a:ext cx="0" cy="621030"/>
          </a:xfrm>
          <a:custGeom>
            <a:avLst/>
            <a:gdLst/>
            <a:ahLst/>
            <a:cxnLst/>
            <a:rect l="l" t="t" r="r" b="b"/>
            <a:pathLst>
              <a:path h="621030">
                <a:moveTo>
                  <a:pt x="0" y="0"/>
                </a:moveTo>
                <a:lnTo>
                  <a:pt x="0" y="620712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943181" y="0"/>
            <a:ext cx="0" cy="586105"/>
          </a:xfrm>
          <a:custGeom>
            <a:avLst/>
            <a:gdLst/>
            <a:ahLst/>
            <a:cxnLst/>
            <a:rect l="l" t="t" r="r" b="b"/>
            <a:pathLst>
              <a:path h="586105">
                <a:moveTo>
                  <a:pt x="0" y="0"/>
                </a:moveTo>
                <a:lnTo>
                  <a:pt x="0" y="585787"/>
                </a:lnTo>
              </a:path>
            </a:pathLst>
          </a:custGeom>
          <a:ln w="5556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78093" y="0"/>
            <a:ext cx="0" cy="586105"/>
          </a:xfrm>
          <a:custGeom>
            <a:avLst/>
            <a:gdLst/>
            <a:ahLst/>
            <a:cxnLst/>
            <a:rect l="l" t="t" r="r" b="b"/>
            <a:pathLst>
              <a:path h="586105">
                <a:moveTo>
                  <a:pt x="0" y="0"/>
                </a:moveTo>
                <a:lnTo>
                  <a:pt x="0" y="585787"/>
                </a:lnTo>
              </a:path>
            </a:pathLst>
          </a:custGeom>
          <a:ln w="793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348615" y="646112"/>
            <a:ext cx="85401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16865" algn="l"/>
                <a:tab pos="2327275" algn="l"/>
                <a:tab pos="3679190" algn="l"/>
                <a:tab pos="5603875" algn="l"/>
                <a:tab pos="5888990" algn="l"/>
                <a:tab pos="7374890" algn="l"/>
              </a:tabLst>
            </a:pPr>
            <a:r>
              <a:rPr b="1" spc="-15" dirty="0">
                <a:latin typeface="Arial"/>
                <a:cs typeface="Arial"/>
              </a:rPr>
              <a:t>Агротехнический </a:t>
            </a:r>
            <a:r>
              <a:rPr b="1" spc="-25" dirty="0">
                <a:latin typeface="Arial"/>
                <a:cs typeface="Arial"/>
              </a:rPr>
              <a:t>метод </a:t>
            </a:r>
            <a:r>
              <a:rPr spc="-10" dirty="0">
                <a:latin typeface="Arial"/>
                <a:cs typeface="Arial"/>
              </a:rPr>
              <a:t>основан </a:t>
            </a:r>
            <a:r>
              <a:rPr spc="-5" dirty="0">
                <a:latin typeface="Arial"/>
                <a:cs typeface="Arial"/>
              </a:rPr>
              <a:t>на </a:t>
            </a:r>
            <a:r>
              <a:rPr spc="-15" dirty="0">
                <a:latin typeface="Arial"/>
                <a:cs typeface="Arial"/>
              </a:rPr>
              <a:t>использовании </a:t>
            </a:r>
            <a:r>
              <a:rPr spc="-5" dirty="0">
                <a:latin typeface="Arial"/>
                <a:cs typeface="Arial"/>
              </a:rPr>
              <a:t>общих  </a:t>
            </a:r>
            <a:r>
              <a:rPr dirty="0">
                <a:latin typeface="Arial"/>
                <a:cs typeface="Arial"/>
              </a:rPr>
              <a:t>и	с</a:t>
            </a:r>
            <a:r>
              <a:rPr spc="-5" dirty="0">
                <a:latin typeface="Arial"/>
                <a:cs typeface="Arial"/>
              </a:rPr>
              <a:t>пе</a:t>
            </a:r>
            <a:r>
              <a:rPr dirty="0">
                <a:latin typeface="Arial"/>
                <a:cs typeface="Arial"/>
              </a:rPr>
              <a:t>ци</a:t>
            </a:r>
            <a:r>
              <a:rPr spc="-5" dirty="0">
                <a:latin typeface="Arial"/>
                <a:cs typeface="Arial"/>
              </a:rPr>
              <a:t>а</a:t>
            </a:r>
            <a:r>
              <a:rPr spc="-10" dirty="0">
                <a:latin typeface="Arial"/>
                <a:cs typeface="Arial"/>
              </a:rPr>
              <a:t>л</a:t>
            </a:r>
            <a:r>
              <a:rPr spc="-5" dirty="0">
                <a:latin typeface="Arial"/>
                <a:cs typeface="Arial"/>
              </a:rPr>
              <a:t>ьн</a:t>
            </a:r>
            <a:r>
              <a:rPr dirty="0">
                <a:latin typeface="Arial"/>
                <a:cs typeface="Arial"/>
              </a:rPr>
              <a:t>ых	</a:t>
            </a:r>
            <a:r>
              <a:rPr spc="-5" dirty="0">
                <a:latin typeface="Arial"/>
                <a:cs typeface="Arial"/>
              </a:rPr>
              <a:t>пр</a:t>
            </a:r>
            <a:r>
              <a:rPr dirty="0">
                <a:latin typeface="Arial"/>
                <a:cs typeface="Arial"/>
              </a:rPr>
              <a:t>и</a:t>
            </a:r>
            <a:r>
              <a:rPr spc="0" dirty="0">
                <a:latin typeface="Arial"/>
                <a:cs typeface="Arial"/>
              </a:rPr>
              <a:t>ём</a:t>
            </a:r>
            <a:r>
              <a:rPr spc="-5" dirty="0">
                <a:latin typeface="Arial"/>
                <a:cs typeface="Arial"/>
              </a:rPr>
              <a:t>о</a:t>
            </a:r>
            <a:r>
              <a:rPr dirty="0">
                <a:latin typeface="Arial"/>
                <a:cs typeface="Arial"/>
              </a:rPr>
              <a:t>в	</a:t>
            </a:r>
            <a:r>
              <a:rPr spc="-5" dirty="0">
                <a:latin typeface="Arial"/>
                <a:cs typeface="Arial"/>
              </a:rPr>
              <a:t>а</a:t>
            </a:r>
            <a:r>
              <a:rPr dirty="0">
                <a:latin typeface="Arial"/>
                <a:cs typeface="Arial"/>
              </a:rPr>
              <a:t>г</a:t>
            </a:r>
            <a:r>
              <a:rPr spc="-5" dirty="0">
                <a:latin typeface="Arial"/>
                <a:cs typeface="Arial"/>
              </a:rPr>
              <a:t>р</a:t>
            </a:r>
            <a:r>
              <a:rPr spc="-55" dirty="0">
                <a:latin typeface="Arial"/>
                <a:cs typeface="Arial"/>
              </a:rPr>
              <a:t>о</a:t>
            </a:r>
            <a:r>
              <a:rPr spc="-35" dirty="0">
                <a:latin typeface="Arial"/>
                <a:cs typeface="Arial"/>
              </a:rPr>
              <a:t>т</a:t>
            </a:r>
            <a:r>
              <a:rPr spc="-55" dirty="0">
                <a:latin typeface="Arial"/>
                <a:cs typeface="Arial"/>
              </a:rPr>
              <a:t>е</a:t>
            </a:r>
            <a:r>
              <a:rPr spc="-15" dirty="0">
                <a:latin typeface="Arial"/>
                <a:cs typeface="Arial"/>
              </a:rPr>
              <a:t>х</a:t>
            </a:r>
            <a:r>
              <a:rPr spc="-10" dirty="0">
                <a:latin typeface="Arial"/>
                <a:cs typeface="Arial"/>
              </a:rPr>
              <a:t>н</a:t>
            </a:r>
            <a:r>
              <a:rPr dirty="0">
                <a:latin typeface="Arial"/>
                <a:cs typeface="Arial"/>
              </a:rPr>
              <a:t>и</a:t>
            </a:r>
            <a:r>
              <a:rPr spc="0" dirty="0">
                <a:latin typeface="Arial"/>
                <a:cs typeface="Arial"/>
              </a:rPr>
              <a:t>к</a:t>
            </a:r>
            <a:r>
              <a:rPr dirty="0">
                <a:latin typeface="Arial"/>
                <a:cs typeface="Arial"/>
              </a:rPr>
              <a:t>и,	с	</a:t>
            </a:r>
            <a:r>
              <a:rPr spc="-5" dirty="0">
                <a:latin typeface="Arial"/>
                <a:cs typeface="Arial"/>
              </a:rPr>
              <a:t>по</a:t>
            </a:r>
            <a:r>
              <a:rPr dirty="0">
                <a:latin typeface="Arial"/>
                <a:cs typeface="Arial"/>
              </a:rPr>
              <a:t>м</a:t>
            </a:r>
            <a:r>
              <a:rPr spc="-5" dirty="0">
                <a:latin typeface="Arial"/>
                <a:cs typeface="Arial"/>
              </a:rPr>
              <a:t>о</a:t>
            </a:r>
            <a:r>
              <a:rPr dirty="0">
                <a:latin typeface="Arial"/>
                <a:cs typeface="Arial"/>
              </a:rPr>
              <a:t>щ</a:t>
            </a:r>
            <a:r>
              <a:rPr spc="-5" dirty="0">
                <a:latin typeface="Arial"/>
                <a:cs typeface="Arial"/>
              </a:rPr>
              <a:t>ь</a:t>
            </a:r>
            <a:r>
              <a:rPr dirty="0">
                <a:latin typeface="Arial"/>
                <a:cs typeface="Arial"/>
              </a:rPr>
              <a:t>ю	</a:t>
            </a:r>
            <a:r>
              <a:rPr spc="25" dirty="0">
                <a:latin typeface="Arial"/>
                <a:cs typeface="Arial"/>
              </a:rPr>
              <a:t>к</a:t>
            </a:r>
            <a:r>
              <a:rPr spc="-55" dirty="0">
                <a:latin typeface="Arial"/>
                <a:cs typeface="Arial"/>
              </a:rPr>
              <a:t>о</a:t>
            </a:r>
            <a:r>
              <a:rPr spc="-20" dirty="0">
                <a:latin typeface="Arial"/>
                <a:cs typeface="Arial"/>
              </a:rPr>
              <a:t>т</a:t>
            </a:r>
            <a:r>
              <a:rPr spc="-5" dirty="0">
                <a:latin typeface="Arial"/>
                <a:cs typeface="Arial"/>
              </a:rPr>
              <a:t>ор</a:t>
            </a:r>
            <a:r>
              <a:rPr spc="5" dirty="0">
                <a:latin typeface="Arial"/>
                <a:cs typeface="Arial"/>
              </a:rPr>
              <a:t>ы</a:t>
            </a:r>
            <a:r>
              <a:rPr dirty="0">
                <a:latin typeface="Arial"/>
                <a:cs typeface="Arial"/>
              </a:rPr>
              <a:t>х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48615" y="1377632"/>
            <a:ext cx="8537575" cy="331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Arial"/>
                <a:cs typeface="Arial"/>
              </a:rPr>
              <a:t>создают </a:t>
            </a:r>
            <a:r>
              <a:rPr sz="2400" spc="-5" dirty="0">
                <a:latin typeface="Arial"/>
                <a:cs typeface="Arial"/>
              </a:rPr>
              <a:t>экологические условия, </a:t>
            </a:r>
            <a:r>
              <a:rPr sz="2400" spc="-20" dirty="0">
                <a:latin typeface="Arial"/>
                <a:cs typeface="Arial"/>
              </a:rPr>
              <a:t>неблагоприятные </a:t>
            </a:r>
            <a:r>
              <a:rPr sz="2400" spc="-5" dirty="0">
                <a:latin typeface="Arial"/>
                <a:cs typeface="Arial"/>
              </a:rPr>
              <a:t>для  развития </a:t>
            </a:r>
            <a:r>
              <a:rPr sz="2400" dirty="0">
                <a:latin typeface="Arial"/>
                <a:cs typeface="Arial"/>
              </a:rPr>
              <a:t>и </a:t>
            </a:r>
            <a:r>
              <a:rPr sz="2400" spc="-10" dirty="0">
                <a:latin typeface="Arial"/>
                <a:cs typeface="Arial"/>
              </a:rPr>
              <a:t>размножения </a:t>
            </a:r>
            <a:r>
              <a:rPr sz="2400" spc="-15" dirty="0">
                <a:latin typeface="Arial"/>
                <a:cs typeface="Arial"/>
              </a:rPr>
              <a:t>вредных </a:t>
            </a:r>
            <a:r>
              <a:rPr sz="2400" spc="-10" dirty="0">
                <a:latin typeface="Arial"/>
                <a:cs typeface="Arial"/>
              </a:rPr>
              <a:t>организмов </a:t>
            </a:r>
            <a:r>
              <a:rPr sz="2400" dirty="0">
                <a:latin typeface="Arial"/>
                <a:cs typeface="Arial"/>
              </a:rPr>
              <a:t>и  </a:t>
            </a:r>
            <a:r>
              <a:rPr sz="2400" spc="-5" dirty="0">
                <a:latin typeface="Arial"/>
                <a:cs typeface="Arial"/>
              </a:rPr>
              <a:t>повышающие </a:t>
            </a:r>
            <a:r>
              <a:rPr sz="2400" spc="-10" dirty="0">
                <a:latin typeface="Arial"/>
                <a:cs typeface="Arial"/>
              </a:rPr>
              <a:t>самозащитные свойства растений  </a:t>
            </a:r>
            <a:r>
              <a:rPr sz="2400" spc="-5" dirty="0">
                <a:latin typeface="Arial"/>
                <a:cs typeface="Arial"/>
              </a:rPr>
              <a:t>(обработка </a:t>
            </a:r>
            <a:r>
              <a:rPr sz="2400" spc="-15" dirty="0">
                <a:latin typeface="Arial"/>
                <a:cs typeface="Arial"/>
              </a:rPr>
              <a:t>почвы, </a:t>
            </a:r>
            <a:r>
              <a:rPr sz="2400" dirty="0">
                <a:latin typeface="Arial"/>
                <a:cs typeface="Arial"/>
              </a:rPr>
              <a:t>физическое </a:t>
            </a:r>
            <a:r>
              <a:rPr sz="2400" spc="-10" dirty="0">
                <a:latin typeface="Arial"/>
                <a:cs typeface="Arial"/>
              </a:rPr>
              <a:t>уничтожение, </a:t>
            </a:r>
            <a:r>
              <a:rPr sz="2400" dirty="0">
                <a:latin typeface="Arial"/>
                <a:cs typeface="Arial"/>
              </a:rPr>
              <a:t>и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т.д.).</a:t>
            </a:r>
            <a:endParaRPr sz="24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b="1" spc="-15" dirty="0">
                <a:latin typeface="Arial"/>
                <a:cs typeface="Arial"/>
              </a:rPr>
              <a:t>Биологический </a:t>
            </a:r>
            <a:r>
              <a:rPr sz="2400" b="1" spc="-25" dirty="0">
                <a:latin typeface="Arial"/>
                <a:cs typeface="Arial"/>
              </a:rPr>
              <a:t>метод </a:t>
            </a:r>
            <a:r>
              <a:rPr sz="2400" spc="-10" dirty="0">
                <a:latin typeface="Arial"/>
                <a:cs typeface="Arial"/>
              </a:rPr>
              <a:t>основан </a:t>
            </a:r>
            <a:r>
              <a:rPr sz="2400" spc="-5" dirty="0">
                <a:latin typeface="Arial"/>
                <a:cs typeface="Arial"/>
              </a:rPr>
              <a:t>на </a:t>
            </a:r>
            <a:r>
              <a:rPr sz="2400" spc="-15" dirty="0">
                <a:latin typeface="Arial"/>
                <a:cs typeface="Arial"/>
              </a:rPr>
              <a:t>использовании </a:t>
            </a:r>
            <a:r>
              <a:rPr sz="2400" spc="-5" dirty="0">
                <a:latin typeface="Arial"/>
                <a:cs typeface="Arial"/>
              </a:rPr>
              <a:t>хищных  </a:t>
            </a:r>
            <a:r>
              <a:rPr sz="2400" dirty="0">
                <a:latin typeface="Arial"/>
                <a:cs typeface="Arial"/>
              </a:rPr>
              <a:t>и </a:t>
            </a:r>
            <a:r>
              <a:rPr sz="2400" spc="-5" dirty="0">
                <a:latin typeface="Arial"/>
                <a:cs typeface="Arial"/>
              </a:rPr>
              <a:t>паразитических насекомых </a:t>
            </a:r>
            <a:r>
              <a:rPr sz="2400" spc="-10" dirty="0">
                <a:latin typeface="Arial"/>
                <a:cs typeface="Arial"/>
              </a:rPr>
              <a:t>(энтомофагов), </a:t>
            </a:r>
            <a:r>
              <a:rPr sz="2400" spc="-5" dirty="0">
                <a:latin typeface="Arial"/>
                <a:cs typeface="Arial"/>
              </a:rPr>
              <a:t>хищных  клещей (акарифагов), </a:t>
            </a:r>
            <a:r>
              <a:rPr sz="2400" spc="-10" dirty="0">
                <a:latin typeface="Arial"/>
                <a:cs typeface="Arial"/>
              </a:rPr>
              <a:t>микроорганизмов, </a:t>
            </a:r>
            <a:r>
              <a:rPr sz="2400" spc="-20" dirty="0">
                <a:latin typeface="Arial"/>
                <a:cs typeface="Arial"/>
              </a:rPr>
              <a:t>нематод, </a:t>
            </a:r>
            <a:r>
              <a:rPr sz="2400" spc="-5" dirty="0">
                <a:latin typeface="Arial"/>
                <a:cs typeface="Arial"/>
              </a:rPr>
              <a:t>птиц,  млекопитающих </a:t>
            </a:r>
            <a:r>
              <a:rPr sz="2400" dirty="0">
                <a:latin typeface="Arial"/>
                <a:cs typeface="Arial"/>
              </a:rPr>
              <a:t>и </a:t>
            </a:r>
            <a:r>
              <a:rPr sz="2400" spc="-5" dirty="0">
                <a:latin typeface="Arial"/>
                <a:cs typeface="Arial"/>
              </a:rPr>
              <a:t>др. для </a:t>
            </a:r>
            <a:r>
              <a:rPr sz="2400" spc="-15" dirty="0">
                <a:latin typeface="Arial"/>
                <a:cs typeface="Arial"/>
              </a:rPr>
              <a:t>подавления</a:t>
            </a:r>
            <a:r>
              <a:rPr sz="2400" spc="6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или снижения  численности </a:t>
            </a:r>
            <a:r>
              <a:rPr sz="2400" spc="-15" dirty="0">
                <a:latin typeface="Arial"/>
                <a:cs typeface="Arial"/>
              </a:rPr>
              <a:t>вредных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организмов.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48615" y="4669472"/>
            <a:ext cx="70034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05025" algn="l"/>
                <a:tab pos="3265804" algn="l"/>
                <a:tab pos="4672965" algn="l"/>
                <a:tab pos="5259705" algn="l"/>
              </a:tabLst>
            </a:pPr>
            <a:r>
              <a:rPr sz="2400" b="1" spc="-5" dirty="0">
                <a:latin typeface="Arial"/>
                <a:cs typeface="Arial"/>
              </a:rPr>
              <a:t>Химический	</a:t>
            </a:r>
            <a:r>
              <a:rPr sz="2400" b="1" spc="-25" dirty="0">
                <a:latin typeface="Arial"/>
                <a:cs typeface="Arial"/>
              </a:rPr>
              <a:t>метод	</a:t>
            </a:r>
            <a:r>
              <a:rPr sz="2400" spc="-10" dirty="0">
                <a:latin typeface="Arial"/>
                <a:cs typeface="Arial"/>
              </a:rPr>
              <a:t>основан	</a:t>
            </a:r>
            <a:r>
              <a:rPr sz="2400" spc="-5" dirty="0">
                <a:latin typeface="Arial"/>
                <a:cs typeface="Arial"/>
              </a:rPr>
              <a:t>на	применении</a:t>
            </a:r>
            <a:endParaRPr sz="2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576946" y="4669472"/>
            <a:ext cx="1307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Arial"/>
                <a:cs typeface="Arial"/>
              </a:rPr>
              <a:t>веществ,</a:t>
            </a:r>
            <a:endParaRPr sz="2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48615" y="5035232"/>
            <a:ext cx="5191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токсичных </a:t>
            </a:r>
            <a:r>
              <a:rPr sz="2400" dirty="0">
                <a:latin typeface="Arial"/>
                <a:cs typeface="Arial"/>
              </a:rPr>
              <a:t>для </a:t>
            </a:r>
            <a:r>
              <a:rPr sz="2400" spc="-15" dirty="0">
                <a:latin typeface="Arial"/>
                <a:cs typeface="Arial"/>
              </a:rPr>
              <a:t>вредных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организмов.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729603" y="5400992"/>
            <a:ext cx="21558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Arial"/>
                <a:cs typeface="Arial"/>
              </a:rPr>
              <a:t>использовании</a:t>
            </a:r>
            <a:endParaRPr sz="2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48615" y="5400992"/>
            <a:ext cx="70986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635250" algn="l"/>
                <a:tab pos="2659380" algn="l"/>
                <a:tab pos="3197225" algn="l"/>
                <a:tab pos="3997325" algn="l"/>
                <a:tab pos="4543425" algn="l"/>
                <a:tab pos="5603875" algn="l"/>
                <a:tab pos="6105525" algn="l"/>
              </a:tabLst>
            </a:pPr>
            <a:r>
              <a:rPr sz="2400" b="1" spc="-10" dirty="0">
                <a:latin typeface="Arial"/>
                <a:cs typeface="Arial"/>
              </a:rPr>
              <a:t>Механический	</a:t>
            </a:r>
            <a:r>
              <a:rPr sz="2400" b="1" spc="-25" dirty="0">
                <a:latin typeface="Arial"/>
                <a:cs typeface="Arial"/>
              </a:rPr>
              <a:t>метод	</a:t>
            </a:r>
            <a:r>
              <a:rPr sz="2400" spc="-10" dirty="0">
                <a:latin typeface="Arial"/>
                <a:cs typeface="Arial"/>
              </a:rPr>
              <a:t>основан	на  </a:t>
            </a:r>
            <a:r>
              <a:rPr sz="2400" dirty="0">
                <a:latin typeface="Arial"/>
                <a:cs typeface="Arial"/>
              </a:rPr>
              <a:t>з</a:t>
            </a:r>
            <a:r>
              <a:rPr sz="2400" spc="-5" dirty="0">
                <a:latin typeface="Arial"/>
                <a:cs typeface="Arial"/>
              </a:rPr>
              <a:t>агра</a:t>
            </a:r>
            <a:r>
              <a:rPr sz="2400" dirty="0">
                <a:latin typeface="Arial"/>
                <a:cs typeface="Arial"/>
              </a:rPr>
              <a:t>ди</a:t>
            </a:r>
            <a:r>
              <a:rPr sz="2400" spc="-20" dirty="0">
                <a:latin typeface="Arial"/>
                <a:cs typeface="Arial"/>
              </a:rPr>
              <a:t>т</a:t>
            </a:r>
            <a:r>
              <a:rPr sz="2400" spc="-90" dirty="0">
                <a:latin typeface="Arial"/>
                <a:cs typeface="Arial"/>
              </a:rPr>
              <a:t>е</a:t>
            </a:r>
            <a:r>
              <a:rPr sz="2400" dirty="0">
                <a:latin typeface="Arial"/>
                <a:cs typeface="Arial"/>
              </a:rPr>
              <a:t>л</a:t>
            </a:r>
            <a:r>
              <a:rPr sz="2400" spc="-5" dirty="0">
                <a:latin typeface="Arial"/>
                <a:cs typeface="Arial"/>
              </a:rPr>
              <a:t>ьн</a:t>
            </a:r>
            <a:r>
              <a:rPr sz="2400" dirty="0">
                <a:latin typeface="Arial"/>
                <a:cs typeface="Arial"/>
              </a:rPr>
              <a:t>ых		и	</a:t>
            </a:r>
            <a:r>
              <a:rPr sz="2400" spc="25" dirty="0">
                <a:latin typeface="Arial"/>
                <a:cs typeface="Arial"/>
              </a:rPr>
              <a:t>л</a:t>
            </a:r>
            <a:r>
              <a:rPr sz="2400" spc="-5" dirty="0">
                <a:latin typeface="Arial"/>
                <a:cs typeface="Arial"/>
              </a:rPr>
              <a:t>о</a:t>
            </a:r>
            <a:r>
              <a:rPr sz="2400" spc="-114" dirty="0">
                <a:latin typeface="Arial"/>
                <a:cs typeface="Arial"/>
              </a:rPr>
              <a:t>в</a:t>
            </a:r>
            <a:r>
              <a:rPr sz="2400" spc="-5" dirty="0">
                <a:latin typeface="Arial"/>
                <a:cs typeface="Arial"/>
              </a:rPr>
              <a:t>ч</a:t>
            </a:r>
            <a:r>
              <a:rPr sz="2400" dirty="0">
                <a:latin typeface="Arial"/>
                <a:cs typeface="Arial"/>
              </a:rPr>
              <a:t>их	</a:t>
            </a:r>
            <a:r>
              <a:rPr sz="2400" spc="50" dirty="0">
                <a:latin typeface="Arial"/>
                <a:cs typeface="Arial"/>
              </a:rPr>
              <a:t>к</a:t>
            </a:r>
            <a:r>
              <a:rPr sz="2400" spc="-5" dirty="0">
                <a:latin typeface="Arial"/>
                <a:cs typeface="Arial"/>
              </a:rPr>
              <a:t>а</a:t>
            </a:r>
            <a:r>
              <a:rPr sz="2400" spc="-10" dirty="0">
                <a:latin typeface="Arial"/>
                <a:cs typeface="Arial"/>
              </a:rPr>
              <a:t>н</a:t>
            </a:r>
            <a:r>
              <a:rPr sz="2400" spc="-5" dirty="0">
                <a:latin typeface="Arial"/>
                <a:cs typeface="Arial"/>
              </a:rPr>
              <a:t>а</a:t>
            </a:r>
            <a:r>
              <a:rPr sz="2400" spc="-30" dirty="0">
                <a:latin typeface="Arial"/>
                <a:cs typeface="Arial"/>
              </a:rPr>
              <a:t>в</a:t>
            </a:r>
            <a:r>
              <a:rPr sz="2400" spc="-5" dirty="0">
                <a:latin typeface="Arial"/>
                <a:cs typeface="Arial"/>
              </a:rPr>
              <a:t>о</a:t>
            </a:r>
            <a:r>
              <a:rPr sz="2400" spc="10" dirty="0">
                <a:latin typeface="Arial"/>
                <a:cs typeface="Arial"/>
              </a:rPr>
              <a:t>к</a:t>
            </a:r>
            <a:r>
              <a:rPr sz="2400" dirty="0">
                <a:latin typeface="Arial"/>
                <a:cs typeface="Arial"/>
              </a:rPr>
              <a:t>,	</a:t>
            </a:r>
            <a:r>
              <a:rPr sz="2400" spc="25" dirty="0">
                <a:latin typeface="Arial"/>
                <a:cs typeface="Arial"/>
              </a:rPr>
              <a:t>л</a:t>
            </a:r>
            <a:r>
              <a:rPr sz="2400" spc="-5" dirty="0">
                <a:latin typeface="Arial"/>
                <a:cs typeface="Arial"/>
              </a:rPr>
              <a:t>о</a:t>
            </a:r>
            <a:r>
              <a:rPr sz="2400" spc="-114" dirty="0">
                <a:latin typeface="Arial"/>
                <a:cs typeface="Arial"/>
              </a:rPr>
              <a:t>в</a:t>
            </a:r>
            <a:r>
              <a:rPr sz="2400" spc="-5" dirty="0">
                <a:latin typeface="Arial"/>
                <a:cs typeface="Arial"/>
              </a:rPr>
              <a:t>ч</a:t>
            </a:r>
            <a:r>
              <a:rPr sz="2400" dirty="0">
                <a:latin typeface="Arial"/>
                <a:cs typeface="Arial"/>
              </a:rPr>
              <a:t>их</a:t>
            </a:r>
            <a:endParaRPr sz="2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787258" y="5766752"/>
            <a:ext cx="10960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поясов,</a:t>
            </a:r>
            <a:endParaRPr sz="2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48615" y="6132512"/>
            <a:ext cx="82454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различных приспособлений </a:t>
            </a:r>
            <a:r>
              <a:rPr sz="2400" dirty="0">
                <a:latin typeface="Arial"/>
                <a:cs typeface="Arial"/>
              </a:rPr>
              <a:t>для </a:t>
            </a:r>
            <a:r>
              <a:rPr sz="2400" spc="-5" dirty="0">
                <a:latin typeface="Arial"/>
                <a:cs typeface="Arial"/>
              </a:rPr>
              <a:t>вылова </a:t>
            </a:r>
            <a:r>
              <a:rPr sz="2400" spc="-20" dirty="0">
                <a:latin typeface="Arial"/>
                <a:cs typeface="Arial"/>
              </a:rPr>
              <a:t>вредителей </a:t>
            </a:r>
            <a:r>
              <a:rPr sz="2400" dirty="0">
                <a:latin typeface="Arial"/>
                <a:cs typeface="Arial"/>
              </a:rPr>
              <a:t>и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т.д.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blind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2412" y="0"/>
            <a:ext cx="1905" cy="307975"/>
          </a:xfrm>
          <a:custGeom>
            <a:avLst/>
            <a:gdLst/>
            <a:ahLst/>
            <a:cxnLst/>
            <a:rect l="l" t="t" r="r" b="b"/>
            <a:pathLst>
              <a:path w="1904" h="307975">
                <a:moveTo>
                  <a:pt x="0" y="307975"/>
                </a:moveTo>
                <a:lnTo>
                  <a:pt x="1587" y="307975"/>
                </a:lnTo>
                <a:lnTo>
                  <a:pt x="1587" y="0"/>
                </a:lnTo>
                <a:lnTo>
                  <a:pt x="0" y="0"/>
                </a:lnTo>
                <a:lnTo>
                  <a:pt x="0" y="307975"/>
                </a:lnTo>
                <a:close/>
              </a:path>
            </a:pathLst>
          </a:custGeom>
          <a:solidFill>
            <a:srgbClr val="424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72562" y="0"/>
            <a:ext cx="12700" cy="307975"/>
          </a:xfrm>
          <a:custGeom>
            <a:avLst/>
            <a:gdLst/>
            <a:ahLst/>
            <a:cxnLst/>
            <a:rect l="l" t="t" r="r" b="b"/>
            <a:pathLst>
              <a:path w="12700" h="307975">
                <a:moveTo>
                  <a:pt x="0" y="307975"/>
                </a:moveTo>
                <a:lnTo>
                  <a:pt x="12700" y="307975"/>
                </a:lnTo>
                <a:lnTo>
                  <a:pt x="12700" y="0"/>
                </a:lnTo>
                <a:lnTo>
                  <a:pt x="0" y="0"/>
                </a:lnTo>
                <a:lnTo>
                  <a:pt x="0" y="307975"/>
                </a:lnTo>
                <a:close/>
              </a:path>
            </a:pathLst>
          </a:custGeom>
          <a:solidFill>
            <a:srgbClr val="424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2712" y="0"/>
            <a:ext cx="41275" cy="307975"/>
          </a:xfrm>
          <a:custGeom>
            <a:avLst/>
            <a:gdLst/>
            <a:ahLst/>
            <a:cxnLst/>
            <a:rect l="l" t="t" r="r" b="b"/>
            <a:pathLst>
              <a:path w="41275" h="307975">
                <a:moveTo>
                  <a:pt x="0" y="307975"/>
                </a:moveTo>
                <a:lnTo>
                  <a:pt x="41275" y="307975"/>
                </a:lnTo>
                <a:lnTo>
                  <a:pt x="41275" y="0"/>
                </a:lnTo>
                <a:lnTo>
                  <a:pt x="0" y="0"/>
                </a:lnTo>
                <a:lnTo>
                  <a:pt x="0" y="307975"/>
                </a:lnTo>
                <a:close/>
              </a:path>
            </a:pathLst>
          </a:custGeom>
          <a:solidFill>
            <a:srgbClr val="424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70962" y="0"/>
            <a:ext cx="5080" cy="307975"/>
          </a:xfrm>
          <a:custGeom>
            <a:avLst/>
            <a:gdLst/>
            <a:ahLst/>
            <a:cxnLst/>
            <a:rect l="l" t="t" r="r" b="b"/>
            <a:pathLst>
              <a:path w="5079" h="307975">
                <a:moveTo>
                  <a:pt x="0" y="307975"/>
                </a:moveTo>
                <a:lnTo>
                  <a:pt x="4762" y="307975"/>
                </a:lnTo>
                <a:lnTo>
                  <a:pt x="4762" y="0"/>
                </a:lnTo>
                <a:lnTo>
                  <a:pt x="0" y="0"/>
                </a:lnTo>
                <a:lnTo>
                  <a:pt x="0" y="307975"/>
                </a:lnTo>
                <a:close/>
              </a:path>
            </a:pathLst>
          </a:custGeom>
          <a:solidFill>
            <a:srgbClr val="424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42412" y="307975"/>
            <a:ext cx="1905" cy="92075"/>
          </a:xfrm>
          <a:custGeom>
            <a:avLst/>
            <a:gdLst/>
            <a:ahLst/>
            <a:cxnLst/>
            <a:rect l="l" t="t" r="r" b="b"/>
            <a:pathLst>
              <a:path w="1904" h="92075">
                <a:moveTo>
                  <a:pt x="0" y="92075"/>
                </a:moveTo>
                <a:lnTo>
                  <a:pt x="1587" y="92075"/>
                </a:lnTo>
                <a:lnTo>
                  <a:pt x="1587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4380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72562" y="307975"/>
            <a:ext cx="12700" cy="92075"/>
          </a:xfrm>
          <a:custGeom>
            <a:avLst/>
            <a:gdLst/>
            <a:ahLst/>
            <a:cxnLst/>
            <a:rect l="l" t="t" r="r" b="b"/>
            <a:pathLst>
              <a:path w="12700" h="92075">
                <a:moveTo>
                  <a:pt x="0" y="92075"/>
                </a:moveTo>
                <a:lnTo>
                  <a:pt x="12700" y="92075"/>
                </a:lnTo>
                <a:lnTo>
                  <a:pt x="127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4380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02712" y="307975"/>
            <a:ext cx="41275" cy="92075"/>
          </a:xfrm>
          <a:custGeom>
            <a:avLst/>
            <a:gdLst/>
            <a:ahLst/>
            <a:cxnLst/>
            <a:rect l="l" t="t" r="r" b="b"/>
            <a:pathLst>
              <a:path w="41275" h="92075">
                <a:moveTo>
                  <a:pt x="0" y="92075"/>
                </a:moveTo>
                <a:lnTo>
                  <a:pt x="41275" y="92075"/>
                </a:lnTo>
                <a:lnTo>
                  <a:pt x="41275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4380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73343" y="307975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131762"/>
                </a:moveTo>
                <a:lnTo>
                  <a:pt x="0" y="0"/>
                </a:lnTo>
                <a:lnTo>
                  <a:pt x="0" y="131762"/>
                </a:lnTo>
                <a:close/>
              </a:path>
            </a:pathLst>
          </a:custGeom>
          <a:solidFill>
            <a:srgbClr val="4380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07975"/>
            <a:ext cx="8915400" cy="92075"/>
          </a:xfrm>
          <a:custGeom>
            <a:avLst/>
            <a:gdLst/>
            <a:ahLst/>
            <a:cxnLst/>
            <a:rect l="l" t="t" r="r" b="b"/>
            <a:pathLst>
              <a:path w="8915400" h="92075">
                <a:moveTo>
                  <a:pt x="0" y="92075"/>
                </a:moveTo>
                <a:lnTo>
                  <a:pt x="8915400" y="92075"/>
                </a:lnTo>
                <a:lnTo>
                  <a:pt x="89154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4380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42412" y="360362"/>
            <a:ext cx="1905" cy="79375"/>
          </a:xfrm>
          <a:custGeom>
            <a:avLst/>
            <a:gdLst/>
            <a:ahLst/>
            <a:cxnLst/>
            <a:rect l="l" t="t" r="r" b="b"/>
            <a:pathLst>
              <a:path w="1904" h="79375">
                <a:moveTo>
                  <a:pt x="0" y="79375"/>
                </a:moveTo>
                <a:lnTo>
                  <a:pt x="1587" y="79375"/>
                </a:lnTo>
                <a:lnTo>
                  <a:pt x="1587" y="0"/>
                </a:lnTo>
                <a:lnTo>
                  <a:pt x="0" y="0"/>
                </a:lnTo>
                <a:lnTo>
                  <a:pt x="0" y="79375"/>
                </a:lnTo>
                <a:close/>
              </a:path>
            </a:pathLst>
          </a:custGeom>
          <a:solidFill>
            <a:srgbClr val="4380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72562" y="360362"/>
            <a:ext cx="12700" cy="79375"/>
          </a:xfrm>
          <a:custGeom>
            <a:avLst/>
            <a:gdLst/>
            <a:ahLst/>
            <a:cxnLst/>
            <a:rect l="l" t="t" r="r" b="b"/>
            <a:pathLst>
              <a:path w="12700" h="79375">
                <a:moveTo>
                  <a:pt x="0" y="79375"/>
                </a:moveTo>
                <a:lnTo>
                  <a:pt x="12700" y="79375"/>
                </a:lnTo>
                <a:lnTo>
                  <a:pt x="12700" y="0"/>
                </a:lnTo>
                <a:lnTo>
                  <a:pt x="0" y="0"/>
                </a:lnTo>
                <a:lnTo>
                  <a:pt x="0" y="79375"/>
                </a:lnTo>
                <a:close/>
              </a:path>
            </a:pathLst>
          </a:custGeom>
          <a:solidFill>
            <a:srgbClr val="4380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02712" y="360362"/>
            <a:ext cx="41275" cy="79375"/>
          </a:xfrm>
          <a:custGeom>
            <a:avLst/>
            <a:gdLst/>
            <a:ahLst/>
            <a:cxnLst/>
            <a:rect l="l" t="t" r="r" b="b"/>
            <a:pathLst>
              <a:path w="41275" h="79375">
                <a:moveTo>
                  <a:pt x="0" y="79375"/>
                </a:moveTo>
                <a:lnTo>
                  <a:pt x="41275" y="79375"/>
                </a:lnTo>
                <a:lnTo>
                  <a:pt x="41275" y="0"/>
                </a:lnTo>
                <a:lnTo>
                  <a:pt x="0" y="0"/>
                </a:lnTo>
                <a:lnTo>
                  <a:pt x="0" y="79375"/>
                </a:lnTo>
                <a:close/>
              </a:path>
            </a:pathLst>
          </a:custGeom>
          <a:solidFill>
            <a:srgbClr val="4380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10200" y="360362"/>
            <a:ext cx="3505200" cy="79375"/>
          </a:xfrm>
          <a:custGeom>
            <a:avLst/>
            <a:gdLst/>
            <a:ahLst/>
            <a:cxnLst/>
            <a:rect l="l" t="t" r="r" b="b"/>
            <a:pathLst>
              <a:path w="3505200" h="79375">
                <a:moveTo>
                  <a:pt x="0" y="79375"/>
                </a:moveTo>
                <a:lnTo>
                  <a:pt x="3505200" y="79375"/>
                </a:lnTo>
                <a:lnTo>
                  <a:pt x="3505200" y="0"/>
                </a:lnTo>
                <a:lnTo>
                  <a:pt x="0" y="0"/>
                </a:lnTo>
                <a:lnTo>
                  <a:pt x="0" y="79375"/>
                </a:lnTo>
                <a:close/>
              </a:path>
            </a:pathLst>
          </a:custGeom>
          <a:solidFill>
            <a:srgbClr val="4380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42412" y="439737"/>
            <a:ext cx="1905" cy="180975"/>
          </a:xfrm>
          <a:custGeom>
            <a:avLst/>
            <a:gdLst/>
            <a:ahLst/>
            <a:cxnLst/>
            <a:rect l="l" t="t" r="r" b="b"/>
            <a:pathLst>
              <a:path w="1904" h="180975">
                <a:moveTo>
                  <a:pt x="0" y="180975"/>
                </a:moveTo>
                <a:lnTo>
                  <a:pt x="1587" y="180975"/>
                </a:lnTo>
                <a:lnTo>
                  <a:pt x="1587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438086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072562" y="439737"/>
            <a:ext cx="12700" cy="180975"/>
          </a:xfrm>
          <a:custGeom>
            <a:avLst/>
            <a:gdLst/>
            <a:ahLst/>
            <a:cxnLst/>
            <a:rect l="l" t="t" r="r" b="b"/>
            <a:pathLst>
              <a:path w="12700" h="180975">
                <a:moveTo>
                  <a:pt x="0" y="180975"/>
                </a:moveTo>
                <a:lnTo>
                  <a:pt x="12700" y="180975"/>
                </a:lnTo>
                <a:lnTo>
                  <a:pt x="127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438086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02712" y="439737"/>
            <a:ext cx="41275" cy="180975"/>
          </a:xfrm>
          <a:custGeom>
            <a:avLst/>
            <a:gdLst/>
            <a:ahLst/>
            <a:cxnLst/>
            <a:rect l="l" t="t" r="r" b="b"/>
            <a:pathLst>
              <a:path w="41275" h="180975">
                <a:moveTo>
                  <a:pt x="0" y="180975"/>
                </a:moveTo>
                <a:lnTo>
                  <a:pt x="41275" y="180975"/>
                </a:lnTo>
                <a:lnTo>
                  <a:pt x="41275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438086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10200" y="439737"/>
            <a:ext cx="3565525" cy="180975"/>
          </a:xfrm>
          <a:custGeom>
            <a:avLst/>
            <a:gdLst/>
            <a:ahLst/>
            <a:cxnLst/>
            <a:rect l="l" t="t" r="r" b="b"/>
            <a:pathLst>
              <a:path w="3565525" h="180975">
                <a:moveTo>
                  <a:pt x="0" y="180975"/>
                </a:moveTo>
                <a:lnTo>
                  <a:pt x="3565525" y="180975"/>
                </a:lnTo>
                <a:lnTo>
                  <a:pt x="3565525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438086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07025" y="511175"/>
            <a:ext cx="3063875" cy="0"/>
          </a:xfrm>
          <a:custGeom>
            <a:avLst/>
            <a:gdLst/>
            <a:ahLst/>
            <a:cxnLst/>
            <a:rect l="l" t="t" r="r" b="b"/>
            <a:pathLst>
              <a:path w="3063875">
                <a:moveTo>
                  <a:pt x="0" y="0"/>
                </a:moveTo>
                <a:lnTo>
                  <a:pt x="3063875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73937" y="607218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029700" y="0"/>
            <a:ext cx="0" cy="621030"/>
          </a:xfrm>
          <a:custGeom>
            <a:avLst/>
            <a:gdLst/>
            <a:ahLst/>
            <a:cxnLst/>
            <a:rect l="l" t="t" r="r" b="b"/>
            <a:pathLst>
              <a:path h="621030">
                <a:moveTo>
                  <a:pt x="0" y="0"/>
                </a:moveTo>
                <a:lnTo>
                  <a:pt x="0" y="620712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943181" y="0"/>
            <a:ext cx="0" cy="586105"/>
          </a:xfrm>
          <a:custGeom>
            <a:avLst/>
            <a:gdLst/>
            <a:ahLst/>
            <a:cxnLst/>
            <a:rect l="l" t="t" r="r" b="b"/>
            <a:pathLst>
              <a:path h="586105">
                <a:moveTo>
                  <a:pt x="0" y="0"/>
                </a:moveTo>
                <a:lnTo>
                  <a:pt x="0" y="585787"/>
                </a:lnTo>
              </a:path>
            </a:pathLst>
          </a:custGeom>
          <a:ln w="5556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78093" y="0"/>
            <a:ext cx="0" cy="586105"/>
          </a:xfrm>
          <a:custGeom>
            <a:avLst/>
            <a:gdLst/>
            <a:ahLst/>
            <a:cxnLst/>
            <a:rect l="l" t="t" r="r" b="b"/>
            <a:pathLst>
              <a:path h="586105">
                <a:moveTo>
                  <a:pt x="0" y="0"/>
                </a:moveTo>
                <a:lnTo>
                  <a:pt x="0" y="585787"/>
                </a:lnTo>
              </a:path>
            </a:pathLst>
          </a:custGeom>
          <a:ln w="793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474027" y="655764"/>
            <a:ext cx="80397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8790" algn="l"/>
              </a:tabLst>
            </a:pPr>
            <a:r>
              <a:rPr b="1" spc="-5" dirty="0">
                <a:latin typeface="Times New Roman"/>
                <a:cs typeface="Times New Roman"/>
              </a:rPr>
              <a:t>II	</a:t>
            </a:r>
            <a:r>
              <a:rPr b="1" spc="-10" dirty="0">
                <a:latin typeface="Times New Roman"/>
                <a:cs typeface="Times New Roman"/>
              </a:rPr>
              <a:t>Мероприятия </a:t>
            </a:r>
            <a:r>
              <a:rPr b="1" spc="-5" dirty="0">
                <a:latin typeface="Times New Roman"/>
                <a:cs typeface="Times New Roman"/>
              </a:rPr>
              <a:t>по </a:t>
            </a:r>
            <a:r>
              <a:rPr b="1" spc="-10" dirty="0">
                <a:latin typeface="Times New Roman"/>
                <a:cs typeface="Times New Roman"/>
              </a:rPr>
              <a:t>предупреждению </a:t>
            </a:r>
            <a:r>
              <a:rPr b="1" spc="-5" dirty="0">
                <a:latin typeface="Times New Roman"/>
                <a:cs typeface="Times New Roman"/>
              </a:rPr>
              <a:t>засоренности</a:t>
            </a:r>
            <a:r>
              <a:rPr b="1" spc="114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полей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97904" y="1219034"/>
            <a:ext cx="87852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28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Times New Roman"/>
                <a:cs typeface="Times New Roman"/>
              </a:rPr>
              <a:t>Некоторые </a:t>
            </a:r>
            <a:r>
              <a:rPr sz="2400" spc="-5" dirty="0">
                <a:latin typeface="Times New Roman"/>
                <a:cs typeface="Times New Roman"/>
              </a:rPr>
              <a:t>мероприятия по предупреждению </a:t>
            </a:r>
            <a:r>
              <a:rPr sz="2400" dirty="0">
                <a:latin typeface="Times New Roman"/>
                <a:cs typeface="Times New Roman"/>
              </a:rPr>
              <a:t>засоренности  </a:t>
            </a:r>
            <a:r>
              <a:rPr sz="2400" spc="-10" dirty="0">
                <a:latin typeface="Times New Roman"/>
                <a:cs typeface="Times New Roman"/>
              </a:rPr>
              <a:t>полей применяют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20" dirty="0">
                <a:latin typeface="Times New Roman"/>
                <a:cs typeface="Times New Roman"/>
              </a:rPr>
              <a:t>государственном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масштабе: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410967" y="2124455"/>
            <a:ext cx="4622291" cy="478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394204" y="2087879"/>
            <a:ext cx="4732020" cy="643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339975" y="2205037"/>
            <a:ext cx="4608830" cy="466725"/>
          </a:xfrm>
          <a:prstGeom prst="rect">
            <a:avLst/>
          </a:prstGeom>
          <a:solidFill>
            <a:srgbClr val="800000"/>
          </a:solidFill>
          <a:ln w="9525">
            <a:solidFill>
              <a:srgbClr val="00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160020">
              <a:lnSpc>
                <a:spcPct val="100000"/>
              </a:lnSpc>
              <a:spcBef>
                <a:spcPts val="310"/>
              </a:spcBef>
            </a:pPr>
            <a:r>
              <a:rPr sz="24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Противосорняковый</a:t>
            </a:r>
            <a:r>
              <a:rPr sz="24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карантин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053714" y="2781300"/>
            <a:ext cx="365760" cy="548640"/>
          </a:xfrm>
          <a:custGeom>
            <a:avLst/>
            <a:gdLst/>
            <a:ahLst/>
            <a:cxnLst/>
            <a:rect l="l" t="t" r="r" b="b"/>
            <a:pathLst>
              <a:path w="365760" h="548639">
                <a:moveTo>
                  <a:pt x="365760" y="0"/>
                </a:moveTo>
                <a:lnTo>
                  <a:pt x="0" y="548640"/>
                </a:lnTo>
              </a:path>
            </a:pathLst>
          </a:custGeom>
          <a:ln w="47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87662" y="3270491"/>
            <a:ext cx="139065" cy="158750"/>
          </a:xfrm>
          <a:custGeom>
            <a:avLst/>
            <a:gdLst/>
            <a:ahLst/>
            <a:cxnLst/>
            <a:rect l="l" t="t" r="r" b="b"/>
            <a:pathLst>
              <a:path w="139064" h="158750">
                <a:moveTo>
                  <a:pt x="19812" y="0"/>
                </a:moveTo>
                <a:lnTo>
                  <a:pt x="0" y="158508"/>
                </a:lnTo>
                <a:lnTo>
                  <a:pt x="138696" y="79248"/>
                </a:lnTo>
                <a:lnTo>
                  <a:pt x="198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651500" y="2781300"/>
            <a:ext cx="431800" cy="554355"/>
          </a:xfrm>
          <a:custGeom>
            <a:avLst/>
            <a:gdLst/>
            <a:ahLst/>
            <a:cxnLst/>
            <a:rect l="l" t="t" r="r" b="b"/>
            <a:pathLst>
              <a:path w="431800" h="554354">
                <a:moveTo>
                  <a:pt x="0" y="0"/>
                </a:moveTo>
                <a:lnTo>
                  <a:pt x="431634" y="553796"/>
                </a:lnTo>
              </a:path>
            </a:pathLst>
          </a:custGeom>
          <a:ln w="47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12141" y="3272396"/>
            <a:ext cx="144780" cy="156845"/>
          </a:xfrm>
          <a:custGeom>
            <a:avLst/>
            <a:gdLst/>
            <a:ahLst/>
            <a:cxnLst/>
            <a:rect l="l" t="t" r="r" b="b"/>
            <a:pathLst>
              <a:path w="144779" h="156845">
                <a:moveTo>
                  <a:pt x="112699" y="0"/>
                </a:moveTo>
                <a:lnTo>
                  <a:pt x="0" y="87820"/>
                </a:lnTo>
                <a:lnTo>
                  <a:pt x="144183" y="156603"/>
                </a:lnTo>
                <a:lnTo>
                  <a:pt x="1126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38327" y="3541776"/>
            <a:ext cx="4581144" cy="5836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79219" y="3508247"/>
            <a:ext cx="2647187" cy="652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79219" y="4040390"/>
            <a:ext cx="2647187" cy="2146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95287" y="3573462"/>
            <a:ext cx="4464050" cy="4667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00050" y="3602101"/>
            <a:ext cx="4454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348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Georgia"/>
                <a:cs typeface="Georgia"/>
              </a:rPr>
              <a:t>Внутренний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020055" y="3541776"/>
            <a:ext cx="4003548" cy="5836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998464" y="3508247"/>
            <a:ext cx="2124456" cy="6520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998464" y="4040200"/>
            <a:ext cx="2124456" cy="21480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076825" y="3573462"/>
            <a:ext cx="3887787" cy="4667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5081587" y="3602101"/>
            <a:ext cx="387857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5062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Georgia"/>
                <a:cs typeface="Georgia"/>
              </a:rPr>
              <a:t>Внешний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076825" y="4076700"/>
            <a:ext cx="3888104" cy="1927225"/>
          </a:xfrm>
          <a:custGeom>
            <a:avLst/>
            <a:gdLst/>
            <a:ahLst/>
            <a:cxnLst/>
            <a:rect l="l" t="t" r="r" b="b"/>
            <a:pathLst>
              <a:path w="3888104" h="1927225">
                <a:moveTo>
                  <a:pt x="0" y="0"/>
                </a:moveTo>
                <a:lnTo>
                  <a:pt x="3887787" y="0"/>
                </a:lnTo>
                <a:lnTo>
                  <a:pt x="3887787" y="1927225"/>
                </a:lnTo>
                <a:lnTo>
                  <a:pt x="0" y="1927225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076825" y="4076700"/>
            <a:ext cx="3888104" cy="1927225"/>
          </a:xfrm>
          <a:custGeom>
            <a:avLst/>
            <a:gdLst/>
            <a:ahLst/>
            <a:cxnLst/>
            <a:rect l="l" t="t" r="r" b="b"/>
            <a:pathLst>
              <a:path w="3888104" h="1927225">
                <a:moveTo>
                  <a:pt x="0" y="0"/>
                </a:moveTo>
                <a:lnTo>
                  <a:pt x="3887787" y="0"/>
                </a:lnTo>
                <a:lnTo>
                  <a:pt x="3887787" y="1927225"/>
                </a:lnTo>
                <a:lnTo>
                  <a:pt x="0" y="192722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081587" y="4102544"/>
            <a:ext cx="3878579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360" marR="266065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Противосорняковый  </a:t>
            </a:r>
            <a:r>
              <a:rPr sz="2400" spc="-5" dirty="0">
                <a:latin typeface="Times New Roman"/>
                <a:cs typeface="Times New Roman"/>
              </a:rPr>
              <a:t>внешний </a:t>
            </a:r>
            <a:r>
              <a:rPr sz="2400" spc="-10" dirty="0">
                <a:latin typeface="Times New Roman"/>
                <a:cs typeface="Times New Roman"/>
              </a:rPr>
              <a:t>карантин </a:t>
            </a:r>
            <a:r>
              <a:rPr sz="2400" dirty="0">
                <a:latin typeface="Times New Roman"/>
                <a:cs typeface="Times New Roman"/>
              </a:rPr>
              <a:t>состоит  </a:t>
            </a:r>
            <a:r>
              <a:rPr sz="2400" spc="-5" dirty="0">
                <a:latin typeface="Times New Roman"/>
                <a:cs typeface="Times New Roman"/>
              </a:rPr>
              <a:t>из системы </a:t>
            </a:r>
            <a:r>
              <a:rPr sz="2400" dirty="0">
                <a:latin typeface="Times New Roman"/>
                <a:cs typeface="Times New Roman"/>
              </a:rPr>
              <a:t>мер  </a:t>
            </a:r>
            <a:r>
              <a:rPr sz="2400" spc="-10" dirty="0">
                <a:latin typeface="Times New Roman"/>
                <a:cs typeface="Times New Roman"/>
              </a:rPr>
              <a:t>препятствующих </a:t>
            </a:r>
            <a:r>
              <a:rPr sz="2400" spc="-15" dirty="0">
                <a:latin typeface="Times New Roman"/>
                <a:cs typeface="Times New Roman"/>
              </a:rPr>
              <a:t>завозу  </a:t>
            </a:r>
            <a:r>
              <a:rPr sz="2400" spc="0" dirty="0">
                <a:latin typeface="Times New Roman"/>
                <a:cs typeface="Times New Roman"/>
              </a:rPr>
              <a:t>семян </a:t>
            </a:r>
            <a:r>
              <a:rPr sz="2400" spc="-5" dirty="0">
                <a:latin typeface="Times New Roman"/>
                <a:cs typeface="Times New Roman"/>
              </a:rPr>
              <a:t>из-за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границы.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95287" y="4076700"/>
            <a:ext cx="4464050" cy="2292350"/>
          </a:xfrm>
          <a:custGeom>
            <a:avLst/>
            <a:gdLst/>
            <a:ahLst/>
            <a:cxnLst/>
            <a:rect l="l" t="t" r="r" b="b"/>
            <a:pathLst>
              <a:path w="4464050" h="2292350">
                <a:moveTo>
                  <a:pt x="0" y="0"/>
                </a:moveTo>
                <a:lnTo>
                  <a:pt x="4464050" y="0"/>
                </a:lnTo>
                <a:lnTo>
                  <a:pt x="4464050" y="2292350"/>
                </a:lnTo>
                <a:lnTo>
                  <a:pt x="0" y="229235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95287" y="4076700"/>
            <a:ext cx="4464050" cy="2292350"/>
          </a:xfrm>
          <a:custGeom>
            <a:avLst/>
            <a:gdLst/>
            <a:ahLst/>
            <a:cxnLst/>
            <a:rect l="l" t="t" r="r" b="b"/>
            <a:pathLst>
              <a:path w="4464050" h="2292350">
                <a:moveTo>
                  <a:pt x="0" y="0"/>
                </a:moveTo>
                <a:lnTo>
                  <a:pt x="4464050" y="0"/>
                </a:lnTo>
                <a:lnTo>
                  <a:pt x="4464050" y="2292350"/>
                </a:lnTo>
                <a:lnTo>
                  <a:pt x="0" y="229235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400050" y="4102227"/>
            <a:ext cx="4454525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360" marR="8509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Противосорняковый </a:t>
            </a:r>
            <a:r>
              <a:rPr sz="2400" spc="-5" dirty="0">
                <a:latin typeface="Times New Roman"/>
                <a:cs typeface="Times New Roman"/>
              </a:rPr>
              <a:t>внутренний  </a:t>
            </a:r>
            <a:r>
              <a:rPr sz="2400" spc="-10" dirty="0">
                <a:latin typeface="Times New Roman"/>
                <a:cs typeface="Times New Roman"/>
              </a:rPr>
              <a:t>карантин </a:t>
            </a:r>
            <a:r>
              <a:rPr sz="2400" dirty="0">
                <a:latin typeface="Times New Roman"/>
                <a:cs typeface="Times New Roman"/>
              </a:rPr>
              <a:t>состоит </a:t>
            </a:r>
            <a:r>
              <a:rPr sz="2400" spc="-5" dirty="0">
                <a:latin typeface="Times New Roman"/>
                <a:cs typeface="Times New Roman"/>
              </a:rPr>
              <a:t>из системы  </a:t>
            </a:r>
            <a:r>
              <a:rPr sz="2400" dirty="0">
                <a:latin typeface="Times New Roman"/>
                <a:cs typeface="Times New Roman"/>
              </a:rPr>
              <a:t>мер </a:t>
            </a:r>
            <a:r>
              <a:rPr sz="2400" spc="-10" dirty="0">
                <a:latin typeface="Times New Roman"/>
                <a:cs typeface="Times New Roman"/>
              </a:rPr>
              <a:t>препятствующих  </a:t>
            </a:r>
            <a:r>
              <a:rPr sz="2400" dirty="0">
                <a:latin typeface="Times New Roman"/>
                <a:cs typeface="Times New Roman"/>
              </a:rPr>
              <a:t>распространению </a:t>
            </a:r>
            <a:r>
              <a:rPr sz="2400" spc="0" dirty="0">
                <a:latin typeface="Times New Roman"/>
                <a:cs typeface="Times New Roman"/>
              </a:rPr>
              <a:t>семян </a:t>
            </a:r>
            <a:r>
              <a:rPr sz="2400" dirty="0">
                <a:latin typeface="Times New Roman"/>
                <a:cs typeface="Times New Roman"/>
              </a:rPr>
              <a:t>внутри  </a:t>
            </a:r>
            <a:r>
              <a:rPr sz="2400" spc="-5" dirty="0">
                <a:latin typeface="Times New Roman"/>
                <a:cs typeface="Times New Roman"/>
              </a:rPr>
              <a:t>страны, </a:t>
            </a:r>
            <a:r>
              <a:rPr sz="2400" spc="-50" dirty="0">
                <a:latin typeface="Times New Roman"/>
                <a:cs typeface="Times New Roman"/>
              </a:rPr>
              <a:t>т.е. </a:t>
            </a:r>
            <a:r>
              <a:rPr sz="2400" spc="-5" dirty="0">
                <a:latin typeface="Times New Roman"/>
                <a:cs typeface="Times New Roman"/>
              </a:rPr>
              <a:t>из </a:t>
            </a:r>
            <a:r>
              <a:rPr sz="2400" spc="-20" dirty="0">
                <a:latin typeface="Times New Roman"/>
                <a:cs typeface="Times New Roman"/>
              </a:rPr>
              <a:t>одних </a:t>
            </a:r>
            <a:r>
              <a:rPr sz="2400" spc="-5" dirty="0">
                <a:latin typeface="Times New Roman"/>
                <a:cs typeface="Times New Roman"/>
              </a:rPr>
              <a:t>районов </a:t>
            </a:r>
            <a:r>
              <a:rPr sz="2400" dirty="0">
                <a:latin typeface="Times New Roman"/>
                <a:cs typeface="Times New Roman"/>
              </a:rPr>
              <a:t>в  </a:t>
            </a:r>
            <a:r>
              <a:rPr sz="2400" spc="-5" dirty="0">
                <a:latin typeface="Times New Roman"/>
                <a:cs typeface="Times New Roman"/>
              </a:rPr>
              <a:t>другие.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blind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6" y="2976"/>
            <a:ext cx="9141023" cy="6855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4350" y="1046137"/>
            <a:ext cx="8629650" cy="189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8127" y="133159"/>
            <a:ext cx="84848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3116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Карантинные службы работают </a:t>
            </a:r>
            <a:r>
              <a:rPr spc="-5" dirty="0"/>
              <a:t>по специальному </a:t>
            </a:r>
            <a:r>
              <a:rPr spc="-45" dirty="0"/>
              <a:t>уставу. </a:t>
            </a:r>
            <a:r>
              <a:rPr spc="-10" dirty="0"/>
              <a:t>Они  имеют </a:t>
            </a:r>
            <a:r>
              <a:rPr spc="-5" dirty="0"/>
              <a:t>списки </a:t>
            </a:r>
            <a:r>
              <a:rPr spc="-10" dirty="0"/>
              <a:t>карантинных</a:t>
            </a:r>
            <a:r>
              <a:rPr spc="15" dirty="0"/>
              <a:t> </a:t>
            </a:r>
            <a:r>
              <a:rPr spc="-15" dirty="0"/>
              <a:t>сорняков.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58127" y="1230439"/>
            <a:ext cx="6495415" cy="5146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61590" algn="ctr">
              <a:lnSpc>
                <a:spcPct val="100000"/>
              </a:lnSpc>
              <a:spcBef>
                <a:spcPts val="100"/>
              </a:spcBef>
            </a:pPr>
            <a:r>
              <a:rPr sz="2400" b="1" u="heavy" dirty="0">
                <a:solidFill>
                  <a:srgbClr val="993300"/>
                </a:solidFill>
                <a:uFill>
                  <a:solidFill>
                    <a:srgbClr val="993300"/>
                  </a:solidFill>
                </a:uFill>
                <a:latin typeface="Times New Roman"/>
                <a:cs typeface="Times New Roman"/>
              </a:rPr>
              <a:t>По </a:t>
            </a:r>
            <a:r>
              <a:rPr sz="2400" b="1" u="heavy" spc="-5" dirty="0">
                <a:solidFill>
                  <a:srgbClr val="993300"/>
                </a:solidFill>
                <a:uFill>
                  <a:solidFill>
                    <a:srgbClr val="993300"/>
                  </a:solidFill>
                </a:uFill>
                <a:latin typeface="Times New Roman"/>
                <a:cs typeface="Times New Roman"/>
              </a:rPr>
              <a:t>внешнему</a:t>
            </a:r>
            <a:r>
              <a:rPr sz="2400" b="1" u="heavy" spc="-20" dirty="0">
                <a:solidFill>
                  <a:srgbClr val="993300"/>
                </a:solidFill>
                <a:uFill>
                  <a:solidFill>
                    <a:srgbClr val="9933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5" dirty="0">
                <a:solidFill>
                  <a:srgbClr val="993300"/>
                </a:solidFill>
                <a:uFill>
                  <a:solidFill>
                    <a:srgbClr val="993300"/>
                  </a:solidFill>
                </a:uFill>
                <a:latin typeface="Times New Roman"/>
                <a:cs typeface="Times New Roman"/>
              </a:rPr>
              <a:t>карантину</a:t>
            </a:r>
            <a:r>
              <a:rPr sz="2400" b="1" spc="-15" dirty="0">
                <a:solidFill>
                  <a:srgbClr val="993300"/>
                </a:solidFill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 marL="443865" indent="-431165">
              <a:lnSpc>
                <a:spcPct val="100000"/>
              </a:lnSpc>
              <a:buAutoNum type="arabicPeriod"/>
              <a:tabLst>
                <a:tab pos="443865" algn="l"/>
                <a:tab pos="444500" algn="l"/>
              </a:tabLst>
            </a:pPr>
            <a:r>
              <a:rPr sz="2400" spc="-5" dirty="0">
                <a:latin typeface="Times New Roman"/>
                <a:cs typeface="Times New Roman"/>
              </a:rPr>
              <a:t>Амброзия</a:t>
            </a:r>
            <a:r>
              <a:rPr sz="2400" spc="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приморская;</a:t>
            </a:r>
            <a:endParaRPr sz="2400">
              <a:latin typeface="Times New Roman"/>
              <a:cs typeface="Times New Roman"/>
            </a:endParaRPr>
          </a:p>
          <a:p>
            <a:pPr marL="443865" indent="-431165">
              <a:lnSpc>
                <a:spcPct val="100000"/>
              </a:lnSpc>
              <a:buAutoNum type="arabicPeriod"/>
              <a:tabLst>
                <a:tab pos="443865" algn="l"/>
                <a:tab pos="444500" algn="l"/>
              </a:tabLst>
            </a:pPr>
            <a:r>
              <a:rPr sz="2400" spc="-10" dirty="0">
                <a:latin typeface="Times New Roman"/>
                <a:cs typeface="Times New Roman"/>
              </a:rPr>
              <a:t>Бузинник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пазушный;</a:t>
            </a:r>
            <a:endParaRPr sz="2400">
              <a:latin typeface="Times New Roman"/>
              <a:cs typeface="Times New Roman"/>
            </a:endParaRPr>
          </a:p>
          <a:p>
            <a:pPr marL="443865" indent="-431165">
              <a:lnSpc>
                <a:spcPct val="100000"/>
              </a:lnSpc>
              <a:buAutoNum type="arabicPeriod"/>
              <a:tabLst>
                <a:tab pos="443865" algn="l"/>
                <a:tab pos="444500" algn="l"/>
              </a:tabLst>
            </a:pPr>
            <a:r>
              <a:rPr sz="2400" spc="-5" dirty="0">
                <a:latin typeface="Times New Roman"/>
                <a:cs typeface="Times New Roman"/>
              </a:rPr>
              <a:t>Паслен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линейнолистный;</a:t>
            </a:r>
            <a:endParaRPr sz="2400">
              <a:latin typeface="Times New Roman"/>
              <a:cs typeface="Times New Roman"/>
            </a:endParaRPr>
          </a:p>
          <a:p>
            <a:pPr marL="443865" indent="-431165">
              <a:lnSpc>
                <a:spcPct val="100000"/>
              </a:lnSpc>
              <a:buAutoNum type="arabicPeriod"/>
              <a:tabLst>
                <a:tab pos="443865" algn="l"/>
                <a:tab pos="444500" algn="l"/>
              </a:tabLst>
            </a:pPr>
            <a:r>
              <a:rPr sz="2400" spc="-5" dirty="0">
                <a:latin typeface="Times New Roman"/>
                <a:cs typeface="Times New Roman"/>
              </a:rPr>
              <a:t>Паслен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калифорнийский;</a:t>
            </a:r>
            <a:endParaRPr sz="2400">
              <a:latin typeface="Times New Roman"/>
              <a:cs typeface="Times New Roman"/>
            </a:endParaRPr>
          </a:p>
          <a:p>
            <a:pPr marL="443865" indent="-431165">
              <a:lnSpc>
                <a:spcPct val="100000"/>
              </a:lnSpc>
              <a:buAutoNum type="arabicPeriod"/>
              <a:tabLst>
                <a:tab pos="443865" algn="l"/>
                <a:tab pos="444500" algn="l"/>
              </a:tabLst>
            </a:pPr>
            <a:r>
              <a:rPr sz="2400" spc="-10" dirty="0">
                <a:latin typeface="Times New Roman"/>
                <a:cs typeface="Times New Roman"/>
              </a:rPr>
              <a:t>Стриги </a:t>
            </a:r>
            <a:r>
              <a:rPr sz="2400" dirty="0">
                <a:latin typeface="Times New Roman"/>
                <a:cs typeface="Times New Roman"/>
              </a:rPr>
              <a:t>(все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виды).</a:t>
            </a:r>
            <a:endParaRPr sz="2400">
              <a:latin typeface="Times New Roman"/>
              <a:cs typeface="Times New Roman"/>
            </a:endParaRPr>
          </a:p>
          <a:p>
            <a:pPr marL="2559685" algn="ctr">
              <a:lnSpc>
                <a:spcPct val="100000"/>
              </a:lnSpc>
            </a:pPr>
            <a:r>
              <a:rPr sz="2400" b="1" u="heavy" dirty="0">
                <a:solidFill>
                  <a:srgbClr val="993300"/>
                </a:solidFill>
                <a:uFill>
                  <a:solidFill>
                    <a:srgbClr val="993300"/>
                  </a:solidFill>
                </a:uFill>
                <a:latin typeface="Times New Roman"/>
                <a:cs typeface="Times New Roman"/>
              </a:rPr>
              <a:t>По </a:t>
            </a:r>
            <a:r>
              <a:rPr sz="2400" b="1" u="heavy" spc="-5" dirty="0">
                <a:solidFill>
                  <a:srgbClr val="993300"/>
                </a:solidFill>
                <a:uFill>
                  <a:solidFill>
                    <a:srgbClr val="993300"/>
                  </a:solidFill>
                </a:uFill>
                <a:latin typeface="Times New Roman"/>
                <a:cs typeface="Times New Roman"/>
              </a:rPr>
              <a:t>внутреннему</a:t>
            </a:r>
            <a:r>
              <a:rPr sz="2400" b="1" u="heavy" spc="0" dirty="0">
                <a:solidFill>
                  <a:srgbClr val="993300"/>
                </a:solidFill>
                <a:uFill>
                  <a:solidFill>
                    <a:srgbClr val="9933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5" dirty="0">
                <a:solidFill>
                  <a:srgbClr val="993300"/>
                </a:solidFill>
                <a:uFill>
                  <a:solidFill>
                    <a:srgbClr val="993300"/>
                  </a:solidFill>
                </a:uFill>
                <a:latin typeface="Times New Roman"/>
                <a:cs typeface="Times New Roman"/>
              </a:rPr>
              <a:t>карантину:</a:t>
            </a:r>
            <a:endParaRPr sz="2400">
              <a:latin typeface="Times New Roman"/>
              <a:cs typeface="Times New Roman"/>
            </a:endParaRPr>
          </a:p>
          <a:p>
            <a:pPr marL="443865" indent="-431165">
              <a:lnSpc>
                <a:spcPct val="100000"/>
              </a:lnSpc>
              <a:buAutoNum type="arabicPeriod"/>
              <a:tabLst>
                <a:tab pos="443865" algn="l"/>
                <a:tab pos="444500" algn="l"/>
              </a:tabLst>
            </a:pPr>
            <a:r>
              <a:rPr sz="2400" spc="-5" dirty="0">
                <a:latin typeface="Times New Roman"/>
                <a:cs typeface="Times New Roman"/>
              </a:rPr>
              <a:t>Амброзия</a:t>
            </a:r>
            <a:r>
              <a:rPr sz="2400" spc="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полыннолистная;</a:t>
            </a:r>
            <a:endParaRPr sz="2400">
              <a:latin typeface="Times New Roman"/>
              <a:cs typeface="Times New Roman"/>
            </a:endParaRPr>
          </a:p>
          <a:p>
            <a:pPr marL="443865" indent="-431165">
              <a:lnSpc>
                <a:spcPct val="100000"/>
              </a:lnSpc>
              <a:buAutoNum type="arabicPeriod"/>
              <a:tabLst>
                <a:tab pos="443865" algn="l"/>
                <a:tab pos="444500" algn="l"/>
              </a:tabLst>
            </a:pPr>
            <a:r>
              <a:rPr sz="2400" spc="-5" dirty="0">
                <a:latin typeface="Times New Roman"/>
                <a:cs typeface="Times New Roman"/>
              </a:rPr>
              <a:t>Амброзия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трехраздельная;</a:t>
            </a:r>
            <a:endParaRPr sz="2400">
              <a:latin typeface="Times New Roman"/>
              <a:cs typeface="Times New Roman"/>
            </a:endParaRPr>
          </a:p>
          <a:p>
            <a:pPr marL="443865" indent="-431165">
              <a:lnSpc>
                <a:spcPct val="100000"/>
              </a:lnSpc>
              <a:buAutoNum type="arabicPeriod"/>
              <a:tabLst>
                <a:tab pos="443865" algn="l"/>
                <a:tab pos="444500" algn="l"/>
              </a:tabLst>
            </a:pPr>
            <a:r>
              <a:rPr sz="2400" spc="-5" dirty="0">
                <a:latin typeface="Times New Roman"/>
                <a:cs typeface="Times New Roman"/>
              </a:rPr>
              <a:t>Амброзия</a:t>
            </a:r>
            <a:r>
              <a:rPr sz="2400" spc="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голометельчатая;</a:t>
            </a:r>
            <a:endParaRPr sz="2400">
              <a:latin typeface="Times New Roman"/>
              <a:cs typeface="Times New Roman"/>
            </a:endParaRPr>
          </a:p>
          <a:p>
            <a:pPr marL="443865" indent="-431165">
              <a:lnSpc>
                <a:spcPct val="100000"/>
              </a:lnSpc>
              <a:buAutoNum type="arabicPeriod"/>
              <a:tabLst>
                <a:tab pos="443865" algn="l"/>
                <a:tab pos="444500" algn="l"/>
              </a:tabLst>
            </a:pPr>
            <a:r>
              <a:rPr sz="2400" spc="-40" dirty="0">
                <a:latin typeface="Times New Roman"/>
                <a:cs typeface="Times New Roman"/>
              </a:rPr>
              <a:t>Горчак;</a:t>
            </a:r>
            <a:endParaRPr sz="2400">
              <a:latin typeface="Times New Roman"/>
              <a:cs typeface="Times New Roman"/>
            </a:endParaRPr>
          </a:p>
          <a:p>
            <a:pPr marL="443865" indent="-431165">
              <a:lnSpc>
                <a:spcPct val="100000"/>
              </a:lnSpc>
              <a:buAutoNum type="arabicPeriod"/>
              <a:tabLst>
                <a:tab pos="443865" algn="l"/>
                <a:tab pos="444500" algn="l"/>
              </a:tabLst>
            </a:pPr>
            <a:r>
              <a:rPr sz="2400" spc="-10" dirty="0">
                <a:latin typeface="Times New Roman"/>
                <a:cs typeface="Times New Roman"/>
              </a:rPr>
              <a:t>Повилика </a:t>
            </a:r>
            <a:r>
              <a:rPr sz="2400" dirty="0">
                <a:latin typeface="Times New Roman"/>
                <a:cs typeface="Times New Roman"/>
              </a:rPr>
              <a:t>(все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виды);</a:t>
            </a:r>
            <a:endParaRPr sz="2400">
              <a:latin typeface="Times New Roman"/>
              <a:cs typeface="Times New Roman"/>
            </a:endParaRPr>
          </a:p>
          <a:p>
            <a:pPr marL="443865" indent="-431165">
              <a:lnSpc>
                <a:spcPct val="100000"/>
              </a:lnSpc>
              <a:buAutoNum type="arabicPeriod"/>
              <a:tabLst>
                <a:tab pos="443865" algn="l"/>
                <a:tab pos="444500" algn="l"/>
              </a:tabLst>
            </a:pPr>
            <a:r>
              <a:rPr sz="2400" spc="-5" dirty="0">
                <a:latin typeface="Times New Roman"/>
                <a:cs typeface="Times New Roman"/>
              </a:rPr>
              <a:t>Паслен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трехцветковый;</a:t>
            </a:r>
            <a:endParaRPr sz="2400">
              <a:latin typeface="Times New Roman"/>
              <a:cs typeface="Times New Roman"/>
            </a:endParaRPr>
          </a:p>
          <a:p>
            <a:pPr marL="443865" indent="-431165">
              <a:lnSpc>
                <a:spcPct val="100000"/>
              </a:lnSpc>
              <a:buAutoNum type="arabicPeriod"/>
              <a:tabLst>
                <a:tab pos="443865" algn="l"/>
                <a:tab pos="444500" algn="l"/>
              </a:tabLst>
            </a:pPr>
            <a:r>
              <a:rPr sz="2400" spc="-10" dirty="0">
                <a:latin typeface="Times New Roman"/>
                <a:cs typeface="Times New Roman"/>
              </a:rPr>
              <a:t>Ценхрус</a:t>
            </a:r>
            <a:r>
              <a:rPr sz="2400" spc="-15" dirty="0">
                <a:latin typeface="Times New Roman"/>
                <a:cs typeface="Times New Roman"/>
              </a:rPr>
              <a:t> якорцевый.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blind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2412" y="0"/>
            <a:ext cx="1905" cy="307975"/>
          </a:xfrm>
          <a:custGeom>
            <a:avLst/>
            <a:gdLst/>
            <a:ahLst/>
            <a:cxnLst/>
            <a:rect l="l" t="t" r="r" b="b"/>
            <a:pathLst>
              <a:path w="1904" h="307975">
                <a:moveTo>
                  <a:pt x="0" y="307975"/>
                </a:moveTo>
                <a:lnTo>
                  <a:pt x="1587" y="307975"/>
                </a:lnTo>
                <a:lnTo>
                  <a:pt x="1587" y="0"/>
                </a:lnTo>
                <a:lnTo>
                  <a:pt x="0" y="0"/>
                </a:lnTo>
                <a:lnTo>
                  <a:pt x="0" y="307975"/>
                </a:lnTo>
                <a:close/>
              </a:path>
            </a:pathLst>
          </a:custGeom>
          <a:solidFill>
            <a:srgbClr val="424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72562" y="0"/>
            <a:ext cx="12700" cy="307975"/>
          </a:xfrm>
          <a:custGeom>
            <a:avLst/>
            <a:gdLst/>
            <a:ahLst/>
            <a:cxnLst/>
            <a:rect l="l" t="t" r="r" b="b"/>
            <a:pathLst>
              <a:path w="12700" h="307975">
                <a:moveTo>
                  <a:pt x="0" y="307975"/>
                </a:moveTo>
                <a:lnTo>
                  <a:pt x="12700" y="307975"/>
                </a:lnTo>
                <a:lnTo>
                  <a:pt x="12700" y="0"/>
                </a:lnTo>
                <a:lnTo>
                  <a:pt x="0" y="0"/>
                </a:lnTo>
                <a:lnTo>
                  <a:pt x="0" y="307975"/>
                </a:lnTo>
                <a:close/>
              </a:path>
            </a:pathLst>
          </a:custGeom>
          <a:solidFill>
            <a:srgbClr val="424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2712" y="0"/>
            <a:ext cx="41275" cy="307975"/>
          </a:xfrm>
          <a:custGeom>
            <a:avLst/>
            <a:gdLst/>
            <a:ahLst/>
            <a:cxnLst/>
            <a:rect l="l" t="t" r="r" b="b"/>
            <a:pathLst>
              <a:path w="41275" h="307975">
                <a:moveTo>
                  <a:pt x="0" y="307975"/>
                </a:moveTo>
                <a:lnTo>
                  <a:pt x="41275" y="307975"/>
                </a:lnTo>
                <a:lnTo>
                  <a:pt x="41275" y="0"/>
                </a:lnTo>
                <a:lnTo>
                  <a:pt x="0" y="0"/>
                </a:lnTo>
                <a:lnTo>
                  <a:pt x="0" y="307975"/>
                </a:lnTo>
                <a:close/>
              </a:path>
            </a:pathLst>
          </a:custGeom>
          <a:solidFill>
            <a:srgbClr val="424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70962" y="0"/>
            <a:ext cx="5080" cy="307975"/>
          </a:xfrm>
          <a:custGeom>
            <a:avLst/>
            <a:gdLst/>
            <a:ahLst/>
            <a:cxnLst/>
            <a:rect l="l" t="t" r="r" b="b"/>
            <a:pathLst>
              <a:path w="5079" h="307975">
                <a:moveTo>
                  <a:pt x="0" y="307975"/>
                </a:moveTo>
                <a:lnTo>
                  <a:pt x="4762" y="307975"/>
                </a:lnTo>
                <a:lnTo>
                  <a:pt x="4762" y="0"/>
                </a:lnTo>
                <a:lnTo>
                  <a:pt x="0" y="0"/>
                </a:lnTo>
                <a:lnTo>
                  <a:pt x="0" y="307975"/>
                </a:lnTo>
                <a:close/>
              </a:path>
            </a:pathLst>
          </a:custGeom>
          <a:solidFill>
            <a:srgbClr val="424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42412" y="307975"/>
            <a:ext cx="1905" cy="92075"/>
          </a:xfrm>
          <a:custGeom>
            <a:avLst/>
            <a:gdLst/>
            <a:ahLst/>
            <a:cxnLst/>
            <a:rect l="l" t="t" r="r" b="b"/>
            <a:pathLst>
              <a:path w="1904" h="92075">
                <a:moveTo>
                  <a:pt x="0" y="92075"/>
                </a:moveTo>
                <a:lnTo>
                  <a:pt x="1587" y="92075"/>
                </a:lnTo>
                <a:lnTo>
                  <a:pt x="1587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4380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72562" y="307975"/>
            <a:ext cx="12700" cy="92075"/>
          </a:xfrm>
          <a:custGeom>
            <a:avLst/>
            <a:gdLst/>
            <a:ahLst/>
            <a:cxnLst/>
            <a:rect l="l" t="t" r="r" b="b"/>
            <a:pathLst>
              <a:path w="12700" h="92075">
                <a:moveTo>
                  <a:pt x="0" y="92075"/>
                </a:moveTo>
                <a:lnTo>
                  <a:pt x="12700" y="92075"/>
                </a:lnTo>
                <a:lnTo>
                  <a:pt x="127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4380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02712" y="307975"/>
            <a:ext cx="41275" cy="92075"/>
          </a:xfrm>
          <a:custGeom>
            <a:avLst/>
            <a:gdLst/>
            <a:ahLst/>
            <a:cxnLst/>
            <a:rect l="l" t="t" r="r" b="b"/>
            <a:pathLst>
              <a:path w="41275" h="92075">
                <a:moveTo>
                  <a:pt x="0" y="92075"/>
                </a:moveTo>
                <a:lnTo>
                  <a:pt x="41275" y="92075"/>
                </a:lnTo>
                <a:lnTo>
                  <a:pt x="41275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4380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73343" y="307975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131762"/>
                </a:moveTo>
                <a:lnTo>
                  <a:pt x="0" y="0"/>
                </a:lnTo>
                <a:lnTo>
                  <a:pt x="0" y="131762"/>
                </a:lnTo>
                <a:close/>
              </a:path>
            </a:pathLst>
          </a:custGeom>
          <a:solidFill>
            <a:srgbClr val="4380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07975"/>
            <a:ext cx="8915400" cy="92075"/>
          </a:xfrm>
          <a:custGeom>
            <a:avLst/>
            <a:gdLst/>
            <a:ahLst/>
            <a:cxnLst/>
            <a:rect l="l" t="t" r="r" b="b"/>
            <a:pathLst>
              <a:path w="8915400" h="92075">
                <a:moveTo>
                  <a:pt x="0" y="92075"/>
                </a:moveTo>
                <a:lnTo>
                  <a:pt x="8915400" y="92075"/>
                </a:lnTo>
                <a:lnTo>
                  <a:pt x="89154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4380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42412" y="360362"/>
            <a:ext cx="1905" cy="79375"/>
          </a:xfrm>
          <a:custGeom>
            <a:avLst/>
            <a:gdLst/>
            <a:ahLst/>
            <a:cxnLst/>
            <a:rect l="l" t="t" r="r" b="b"/>
            <a:pathLst>
              <a:path w="1904" h="79375">
                <a:moveTo>
                  <a:pt x="0" y="79375"/>
                </a:moveTo>
                <a:lnTo>
                  <a:pt x="1587" y="79375"/>
                </a:lnTo>
                <a:lnTo>
                  <a:pt x="1587" y="0"/>
                </a:lnTo>
                <a:lnTo>
                  <a:pt x="0" y="0"/>
                </a:lnTo>
                <a:lnTo>
                  <a:pt x="0" y="79375"/>
                </a:lnTo>
                <a:close/>
              </a:path>
            </a:pathLst>
          </a:custGeom>
          <a:solidFill>
            <a:srgbClr val="4380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72562" y="360362"/>
            <a:ext cx="12700" cy="79375"/>
          </a:xfrm>
          <a:custGeom>
            <a:avLst/>
            <a:gdLst/>
            <a:ahLst/>
            <a:cxnLst/>
            <a:rect l="l" t="t" r="r" b="b"/>
            <a:pathLst>
              <a:path w="12700" h="79375">
                <a:moveTo>
                  <a:pt x="0" y="79375"/>
                </a:moveTo>
                <a:lnTo>
                  <a:pt x="12700" y="79375"/>
                </a:lnTo>
                <a:lnTo>
                  <a:pt x="12700" y="0"/>
                </a:lnTo>
                <a:lnTo>
                  <a:pt x="0" y="0"/>
                </a:lnTo>
                <a:lnTo>
                  <a:pt x="0" y="79375"/>
                </a:lnTo>
                <a:close/>
              </a:path>
            </a:pathLst>
          </a:custGeom>
          <a:solidFill>
            <a:srgbClr val="4380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02712" y="360362"/>
            <a:ext cx="41275" cy="79375"/>
          </a:xfrm>
          <a:custGeom>
            <a:avLst/>
            <a:gdLst/>
            <a:ahLst/>
            <a:cxnLst/>
            <a:rect l="l" t="t" r="r" b="b"/>
            <a:pathLst>
              <a:path w="41275" h="79375">
                <a:moveTo>
                  <a:pt x="0" y="79375"/>
                </a:moveTo>
                <a:lnTo>
                  <a:pt x="41275" y="79375"/>
                </a:lnTo>
                <a:lnTo>
                  <a:pt x="41275" y="0"/>
                </a:lnTo>
                <a:lnTo>
                  <a:pt x="0" y="0"/>
                </a:lnTo>
                <a:lnTo>
                  <a:pt x="0" y="79375"/>
                </a:lnTo>
                <a:close/>
              </a:path>
            </a:pathLst>
          </a:custGeom>
          <a:solidFill>
            <a:srgbClr val="4380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10200" y="360362"/>
            <a:ext cx="3505200" cy="79375"/>
          </a:xfrm>
          <a:custGeom>
            <a:avLst/>
            <a:gdLst/>
            <a:ahLst/>
            <a:cxnLst/>
            <a:rect l="l" t="t" r="r" b="b"/>
            <a:pathLst>
              <a:path w="3505200" h="79375">
                <a:moveTo>
                  <a:pt x="0" y="79375"/>
                </a:moveTo>
                <a:lnTo>
                  <a:pt x="3505200" y="79375"/>
                </a:lnTo>
                <a:lnTo>
                  <a:pt x="3505200" y="0"/>
                </a:lnTo>
                <a:lnTo>
                  <a:pt x="0" y="0"/>
                </a:lnTo>
                <a:lnTo>
                  <a:pt x="0" y="79375"/>
                </a:lnTo>
                <a:close/>
              </a:path>
            </a:pathLst>
          </a:custGeom>
          <a:solidFill>
            <a:srgbClr val="4380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42412" y="439737"/>
            <a:ext cx="1905" cy="180975"/>
          </a:xfrm>
          <a:custGeom>
            <a:avLst/>
            <a:gdLst/>
            <a:ahLst/>
            <a:cxnLst/>
            <a:rect l="l" t="t" r="r" b="b"/>
            <a:pathLst>
              <a:path w="1904" h="180975">
                <a:moveTo>
                  <a:pt x="0" y="180975"/>
                </a:moveTo>
                <a:lnTo>
                  <a:pt x="1587" y="180975"/>
                </a:lnTo>
                <a:lnTo>
                  <a:pt x="1587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438086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072562" y="439737"/>
            <a:ext cx="12700" cy="180975"/>
          </a:xfrm>
          <a:custGeom>
            <a:avLst/>
            <a:gdLst/>
            <a:ahLst/>
            <a:cxnLst/>
            <a:rect l="l" t="t" r="r" b="b"/>
            <a:pathLst>
              <a:path w="12700" h="180975">
                <a:moveTo>
                  <a:pt x="0" y="180975"/>
                </a:moveTo>
                <a:lnTo>
                  <a:pt x="12700" y="180975"/>
                </a:lnTo>
                <a:lnTo>
                  <a:pt x="127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438086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02712" y="439737"/>
            <a:ext cx="41275" cy="180975"/>
          </a:xfrm>
          <a:custGeom>
            <a:avLst/>
            <a:gdLst/>
            <a:ahLst/>
            <a:cxnLst/>
            <a:rect l="l" t="t" r="r" b="b"/>
            <a:pathLst>
              <a:path w="41275" h="180975">
                <a:moveTo>
                  <a:pt x="0" y="180975"/>
                </a:moveTo>
                <a:lnTo>
                  <a:pt x="41275" y="180975"/>
                </a:lnTo>
                <a:lnTo>
                  <a:pt x="41275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438086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10200" y="439737"/>
            <a:ext cx="3565525" cy="180975"/>
          </a:xfrm>
          <a:custGeom>
            <a:avLst/>
            <a:gdLst/>
            <a:ahLst/>
            <a:cxnLst/>
            <a:rect l="l" t="t" r="r" b="b"/>
            <a:pathLst>
              <a:path w="3565525" h="180975">
                <a:moveTo>
                  <a:pt x="0" y="180975"/>
                </a:moveTo>
                <a:lnTo>
                  <a:pt x="3565525" y="180975"/>
                </a:lnTo>
                <a:lnTo>
                  <a:pt x="3565525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438086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07025" y="511175"/>
            <a:ext cx="3063875" cy="0"/>
          </a:xfrm>
          <a:custGeom>
            <a:avLst/>
            <a:gdLst/>
            <a:ahLst/>
            <a:cxnLst/>
            <a:rect l="l" t="t" r="r" b="b"/>
            <a:pathLst>
              <a:path w="3063875">
                <a:moveTo>
                  <a:pt x="0" y="0"/>
                </a:moveTo>
                <a:lnTo>
                  <a:pt x="3063875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73937" y="607218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029700" y="0"/>
            <a:ext cx="0" cy="621030"/>
          </a:xfrm>
          <a:custGeom>
            <a:avLst/>
            <a:gdLst/>
            <a:ahLst/>
            <a:cxnLst/>
            <a:rect l="l" t="t" r="r" b="b"/>
            <a:pathLst>
              <a:path h="621030">
                <a:moveTo>
                  <a:pt x="0" y="0"/>
                </a:moveTo>
                <a:lnTo>
                  <a:pt x="0" y="620712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943181" y="0"/>
            <a:ext cx="0" cy="586105"/>
          </a:xfrm>
          <a:custGeom>
            <a:avLst/>
            <a:gdLst/>
            <a:ahLst/>
            <a:cxnLst/>
            <a:rect l="l" t="t" r="r" b="b"/>
            <a:pathLst>
              <a:path h="586105">
                <a:moveTo>
                  <a:pt x="0" y="0"/>
                </a:moveTo>
                <a:lnTo>
                  <a:pt x="0" y="585787"/>
                </a:lnTo>
              </a:path>
            </a:pathLst>
          </a:custGeom>
          <a:ln w="5556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78093" y="0"/>
            <a:ext cx="0" cy="586105"/>
          </a:xfrm>
          <a:custGeom>
            <a:avLst/>
            <a:gdLst/>
            <a:ahLst/>
            <a:cxnLst/>
            <a:rect l="l" t="t" r="r" b="b"/>
            <a:pathLst>
              <a:path h="586105">
                <a:moveTo>
                  <a:pt x="0" y="0"/>
                </a:moveTo>
                <a:lnTo>
                  <a:pt x="0" y="585787"/>
                </a:lnTo>
              </a:path>
            </a:pathLst>
          </a:custGeom>
          <a:ln w="793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24583" y="617219"/>
            <a:ext cx="6115812" cy="605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58695" y="592836"/>
            <a:ext cx="5925311" cy="746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692275" y="658812"/>
            <a:ext cx="5977255" cy="466725"/>
          </a:xfrm>
          <a:custGeom>
            <a:avLst/>
            <a:gdLst/>
            <a:ahLst/>
            <a:cxnLst/>
            <a:rect l="l" t="t" r="r" b="b"/>
            <a:pathLst>
              <a:path w="5977255" h="466725">
                <a:moveTo>
                  <a:pt x="0" y="0"/>
                </a:moveTo>
                <a:lnTo>
                  <a:pt x="5976937" y="0"/>
                </a:lnTo>
                <a:lnTo>
                  <a:pt x="5976937" y="466725"/>
                </a:lnTo>
                <a:lnTo>
                  <a:pt x="0" y="466725"/>
                </a:lnTo>
                <a:lnTo>
                  <a:pt x="0" y="0"/>
                </a:lnTo>
                <a:close/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1980285" y="687451"/>
            <a:ext cx="53994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Georgia"/>
                <a:cs typeface="Georgia"/>
              </a:rPr>
              <a:t>Организационные</a:t>
            </a:r>
            <a:r>
              <a:rPr b="1" spc="-30" dirty="0">
                <a:latin typeface="Georgia"/>
                <a:cs typeface="Georgia"/>
              </a:rPr>
              <a:t> </a:t>
            </a:r>
            <a:r>
              <a:rPr b="1" spc="-5" dirty="0">
                <a:latin typeface="Georgia"/>
                <a:cs typeface="Georgia"/>
              </a:rPr>
              <a:t>мероприятия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58251" y="1177290"/>
            <a:ext cx="8559165" cy="4383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8255" indent="-457200" algn="just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69900" algn="l"/>
              </a:tabLst>
            </a:pPr>
            <a:r>
              <a:rPr sz="2200" dirty="0">
                <a:latin typeface="Arial"/>
                <a:cs typeface="Arial"/>
              </a:rPr>
              <a:t>Очистка </a:t>
            </a:r>
            <a:r>
              <a:rPr sz="2200" spc="-10" dirty="0">
                <a:latin typeface="Arial"/>
                <a:cs typeface="Arial"/>
              </a:rPr>
              <a:t>семенного </a:t>
            </a:r>
            <a:r>
              <a:rPr sz="2200" spc="-15" dirty="0">
                <a:latin typeface="Arial"/>
                <a:cs typeface="Arial"/>
              </a:rPr>
              <a:t>материала </a:t>
            </a:r>
            <a:r>
              <a:rPr sz="2200" spc="-5" dirty="0">
                <a:latin typeface="Arial"/>
                <a:cs typeface="Arial"/>
              </a:rPr>
              <a:t>: </a:t>
            </a:r>
            <a:r>
              <a:rPr sz="2200" spc="-15" dirty="0">
                <a:latin typeface="Arial"/>
                <a:cs typeface="Arial"/>
              </a:rPr>
              <a:t>используют </a:t>
            </a:r>
            <a:r>
              <a:rPr sz="2200" spc="-5" dirty="0">
                <a:latin typeface="Arial"/>
                <a:cs typeface="Arial"/>
              </a:rPr>
              <a:t>семена </a:t>
            </a:r>
            <a:r>
              <a:rPr sz="2200" spc="-15" dirty="0">
                <a:latin typeface="Arial"/>
                <a:cs typeface="Arial"/>
              </a:rPr>
              <a:t>только  очищенные, </a:t>
            </a:r>
            <a:r>
              <a:rPr sz="2200" spc="-10" dirty="0">
                <a:latin typeface="Arial"/>
                <a:cs typeface="Arial"/>
              </a:rPr>
              <a:t>доведенные </a:t>
            </a:r>
            <a:r>
              <a:rPr sz="2200" spc="-5" dirty="0">
                <a:latin typeface="Arial"/>
                <a:cs typeface="Arial"/>
              </a:rPr>
              <a:t>до посевных кондиций. </a:t>
            </a:r>
            <a:r>
              <a:rPr sz="2200" spc="-10" dirty="0">
                <a:latin typeface="Arial"/>
                <a:cs typeface="Arial"/>
              </a:rPr>
              <a:t>Допускается  </a:t>
            </a:r>
            <a:r>
              <a:rPr sz="2200" spc="-5" dirty="0">
                <a:latin typeface="Arial"/>
                <a:cs typeface="Arial"/>
              </a:rPr>
              <a:t>не </a:t>
            </a:r>
            <a:r>
              <a:rPr sz="2200" spc="-15" dirty="0">
                <a:latin typeface="Arial"/>
                <a:cs typeface="Arial"/>
              </a:rPr>
              <a:t>более </a:t>
            </a:r>
            <a:r>
              <a:rPr sz="2200" spc="-5" dirty="0">
                <a:latin typeface="Arial"/>
                <a:cs typeface="Arial"/>
              </a:rPr>
              <a:t>5 </a:t>
            </a:r>
            <a:r>
              <a:rPr sz="2200" spc="-85" dirty="0">
                <a:latin typeface="Arial"/>
                <a:cs typeface="Arial"/>
              </a:rPr>
              <a:t>шт. </a:t>
            </a:r>
            <a:r>
              <a:rPr sz="2200" spc="-5" dirty="0">
                <a:latin typeface="Arial"/>
                <a:cs typeface="Arial"/>
              </a:rPr>
              <a:t>в 1 кг для I </a:t>
            </a:r>
            <a:r>
              <a:rPr sz="2200" dirty="0">
                <a:latin typeface="Arial"/>
                <a:cs typeface="Arial"/>
              </a:rPr>
              <a:t>класса </a:t>
            </a:r>
            <a:r>
              <a:rPr sz="2200" spc="-5" dirty="0">
                <a:latin typeface="Arial"/>
                <a:cs typeface="Arial"/>
              </a:rPr>
              <a:t>и не </a:t>
            </a:r>
            <a:r>
              <a:rPr sz="2200" spc="-10" dirty="0">
                <a:latin typeface="Arial"/>
                <a:cs typeface="Arial"/>
              </a:rPr>
              <a:t>более </a:t>
            </a:r>
            <a:r>
              <a:rPr sz="2200" spc="-5" dirty="0">
                <a:latin typeface="Arial"/>
                <a:cs typeface="Arial"/>
              </a:rPr>
              <a:t>20 </a:t>
            </a:r>
            <a:r>
              <a:rPr sz="2200" spc="-85" dirty="0">
                <a:latin typeface="Arial"/>
                <a:cs typeface="Arial"/>
              </a:rPr>
              <a:t>шт. </a:t>
            </a:r>
            <a:r>
              <a:rPr sz="2200" spc="-5" dirty="0">
                <a:latin typeface="Arial"/>
                <a:cs typeface="Arial"/>
              </a:rPr>
              <a:t>в 1 </a:t>
            </a:r>
            <a:r>
              <a:rPr sz="2200" dirty="0">
                <a:latin typeface="Arial"/>
                <a:cs typeface="Arial"/>
              </a:rPr>
              <a:t>кг </a:t>
            </a:r>
            <a:r>
              <a:rPr sz="2200" spc="-5" dirty="0">
                <a:latin typeface="Arial"/>
                <a:cs typeface="Arial"/>
              </a:rPr>
              <a:t>для  II </a:t>
            </a:r>
            <a:r>
              <a:rPr sz="2200" dirty="0">
                <a:latin typeface="Arial"/>
                <a:cs typeface="Arial"/>
              </a:rPr>
              <a:t>класса, </a:t>
            </a:r>
            <a:r>
              <a:rPr sz="2200" spc="-5" dirty="0">
                <a:latin typeface="Arial"/>
                <a:cs typeface="Arial"/>
              </a:rPr>
              <a:t>и lll – 70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85" dirty="0">
                <a:latin typeface="Arial"/>
                <a:cs typeface="Arial"/>
              </a:rPr>
              <a:t>шт.</a:t>
            </a:r>
            <a:endParaRPr sz="2200">
              <a:latin typeface="Arial"/>
              <a:cs typeface="Arial"/>
            </a:endParaRPr>
          </a:p>
          <a:p>
            <a:pPr marL="470534" marR="7620" indent="-457200" algn="just">
              <a:lnSpc>
                <a:spcPts val="2640"/>
              </a:lnSpc>
              <a:spcBef>
                <a:spcPts val="85"/>
              </a:spcBef>
              <a:buAutoNum type="arabicPeriod"/>
              <a:tabLst>
                <a:tab pos="471170" algn="l"/>
              </a:tabLst>
            </a:pPr>
            <a:r>
              <a:rPr sz="2200" spc="-5" dirty="0">
                <a:latin typeface="Arial"/>
                <a:cs typeface="Arial"/>
              </a:rPr>
              <a:t>Обкашивание </a:t>
            </a:r>
            <a:r>
              <a:rPr sz="2200" spc="-10" dirty="0">
                <a:latin typeface="Arial"/>
                <a:cs typeface="Arial"/>
              </a:rPr>
              <a:t>меж, </a:t>
            </a:r>
            <a:r>
              <a:rPr sz="2200" spc="-5" dirty="0">
                <a:latin typeface="Arial"/>
                <a:cs typeface="Arial"/>
              </a:rPr>
              <a:t>применять </a:t>
            </a:r>
            <a:r>
              <a:rPr sz="2200" spc="-10" dirty="0">
                <a:latin typeface="Arial"/>
                <a:cs typeface="Arial"/>
              </a:rPr>
              <a:t>химические </a:t>
            </a:r>
            <a:r>
              <a:rPr sz="2200" spc="-5" dirty="0">
                <a:latin typeface="Arial"/>
                <a:cs typeface="Arial"/>
              </a:rPr>
              <a:t>меры борьбы с  </a:t>
            </a:r>
            <a:r>
              <a:rPr sz="2200" dirty="0">
                <a:latin typeface="Arial"/>
                <a:cs typeface="Arial"/>
              </a:rPr>
              <a:t>сорняками </a:t>
            </a:r>
            <a:r>
              <a:rPr sz="2200" spc="-20" dirty="0">
                <a:latin typeface="Arial"/>
                <a:cs typeface="Arial"/>
              </a:rPr>
              <a:t>вдоль </a:t>
            </a:r>
            <a:r>
              <a:rPr sz="2200" spc="-45" dirty="0">
                <a:latin typeface="Arial"/>
                <a:cs typeface="Arial"/>
              </a:rPr>
              <a:t>дорог, </a:t>
            </a:r>
            <a:r>
              <a:rPr sz="2200" dirty="0">
                <a:latin typeface="Arial"/>
                <a:cs typeface="Arial"/>
              </a:rPr>
              <a:t>обкосы </a:t>
            </a:r>
            <a:r>
              <a:rPr sz="2200" spc="-50" dirty="0">
                <a:latin typeface="Arial"/>
                <a:cs typeface="Arial"/>
              </a:rPr>
              <a:t>дорог, </a:t>
            </a:r>
            <a:r>
              <a:rPr sz="2200" spc="-5" dirty="0">
                <a:latin typeface="Arial"/>
                <a:cs typeface="Arial"/>
              </a:rPr>
              <a:t>очистка уборочных  машин,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орудий.</a:t>
            </a:r>
            <a:endParaRPr sz="2200">
              <a:latin typeface="Arial"/>
              <a:cs typeface="Arial"/>
            </a:endParaRPr>
          </a:p>
          <a:p>
            <a:pPr marL="578485" indent="-563880">
              <a:lnSpc>
                <a:spcPts val="2550"/>
              </a:lnSpc>
              <a:buAutoNum type="arabicPeriod"/>
              <a:tabLst>
                <a:tab pos="578485" algn="l"/>
                <a:tab pos="579120" algn="l"/>
              </a:tabLst>
            </a:pPr>
            <a:r>
              <a:rPr sz="2200" spc="-30" dirty="0">
                <a:latin typeface="Arial"/>
                <a:cs typeface="Arial"/>
              </a:rPr>
              <a:t>Тщательная </a:t>
            </a:r>
            <a:r>
              <a:rPr sz="2200" spc="-5" dirty="0">
                <a:latin typeface="Arial"/>
                <a:cs typeface="Arial"/>
              </a:rPr>
              <a:t>очистка </a:t>
            </a:r>
            <a:r>
              <a:rPr sz="2200" spc="-15" dirty="0">
                <a:latin typeface="Arial"/>
                <a:cs typeface="Arial"/>
              </a:rPr>
              <a:t>почвы перед </a:t>
            </a:r>
            <a:r>
              <a:rPr sz="2200" spc="-10" dirty="0">
                <a:latin typeface="Arial"/>
                <a:cs typeface="Arial"/>
              </a:rPr>
              <a:t>посевом, фуража, тары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и</a:t>
            </a:r>
            <a:endParaRPr sz="2200">
              <a:latin typeface="Arial"/>
              <a:cs typeface="Arial"/>
            </a:endParaRPr>
          </a:p>
          <a:p>
            <a:pPr marL="472440">
              <a:lnSpc>
                <a:spcPct val="100000"/>
              </a:lnSpc>
            </a:pPr>
            <a:r>
              <a:rPr sz="2200" spc="-5" dirty="0">
                <a:latin typeface="Arial"/>
                <a:cs typeface="Arial"/>
              </a:rPr>
              <a:t>машин.</a:t>
            </a:r>
            <a:endParaRPr sz="2200">
              <a:latin typeface="Arial"/>
              <a:cs typeface="Arial"/>
            </a:endParaRPr>
          </a:p>
          <a:p>
            <a:pPr marL="471805" marR="5080" indent="-456565" algn="just">
              <a:lnSpc>
                <a:spcPct val="100000"/>
              </a:lnSpc>
              <a:buAutoNum type="arabicPeriod" startAt="4"/>
              <a:tabLst>
                <a:tab pos="473075" algn="l"/>
              </a:tabLst>
            </a:pPr>
            <a:r>
              <a:rPr sz="2200" spc="-5" dirty="0">
                <a:latin typeface="Arial"/>
                <a:cs typeface="Arial"/>
              </a:rPr>
              <a:t>Своевременная </a:t>
            </a:r>
            <a:r>
              <a:rPr sz="2200" spc="0" dirty="0">
                <a:latin typeface="Arial"/>
                <a:cs typeface="Arial"/>
              </a:rPr>
              <a:t>уборка </a:t>
            </a:r>
            <a:r>
              <a:rPr sz="2200" spc="-15" dirty="0">
                <a:latin typeface="Arial"/>
                <a:cs typeface="Arial"/>
              </a:rPr>
              <a:t>урожая </a:t>
            </a:r>
            <a:r>
              <a:rPr sz="2200" spc="-5" dirty="0">
                <a:latin typeface="Arial"/>
                <a:cs typeface="Arial"/>
              </a:rPr>
              <a:t>(правильная установка  </a:t>
            </a:r>
            <a:r>
              <a:rPr sz="2200" spc="-10" dirty="0">
                <a:latin typeface="Arial"/>
                <a:cs typeface="Arial"/>
              </a:rPr>
              <a:t>высоты среза). </a:t>
            </a:r>
            <a:r>
              <a:rPr sz="2200" spc="-5" dirty="0">
                <a:latin typeface="Arial"/>
                <a:cs typeface="Arial"/>
              </a:rPr>
              <a:t>Например, при </a:t>
            </a:r>
            <a:r>
              <a:rPr sz="2200" spc="-10" dirty="0">
                <a:latin typeface="Arial"/>
                <a:cs typeface="Arial"/>
              </a:rPr>
              <a:t>высоте </a:t>
            </a:r>
            <a:r>
              <a:rPr sz="2200" spc="-15" dirty="0">
                <a:latin typeface="Arial"/>
                <a:cs typeface="Arial"/>
              </a:rPr>
              <a:t>среза </a:t>
            </a:r>
            <a:r>
              <a:rPr sz="2200" spc="-5" dirty="0">
                <a:latin typeface="Arial"/>
                <a:cs typeface="Arial"/>
              </a:rPr>
              <a:t>15 см в </a:t>
            </a:r>
            <a:r>
              <a:rPr sz="2200" spc="-20" dirty="0">
                <a:latin typeface="Arial"/>
                <a:cs typeface="Arial"/>
              </a:rPr>
              <a:t>почве </a:t>
            </a:r>
            <a:r>
              <a:rPr sz="2200" spc="-10" dirty="0">
                <a:latin typeface="Arial"/>
                <a:cs typeface="Arial"/>
              </a:rPr>
              <a:t>на  </a:t>
            </a:r>
            <a:r>
              <a:rPr sz="2200" spc="-5" dirty="0">
                <a:latin typeface="Arial"/>
                <a:cs typeface="Arial"/>
              </a:rPr>
              <a:t>1 </a:t>
            </a:r>
            <a:r>
              <a:rPr sz="2200" spc="-30" dirty="0">
                <a:latin typeface="Arial"/>
                <a:cs typeface="Arial"/>
              </a:rPr>
              <a:t>га </a:t>
            </a:r>
            <a:r>
              <a:rPr sz="2200" spc="-10" dirty="0">
                <a:latin typeface="Arial"/>
                <a:cs typeface="Arial"/>
              </a:rPr>
              <a:t>накапливается </a:t>
            </a:r>
            <a:r>
              <a:rPr sz="2200" spc="-5" dirty="0">
                <a:latin typeface="Arial"/>
                <a:cs typeface="Arial"/>
              </a:rPr>
              <a:t>– </a:t>
            </a:r>
            <a:r>
              <a:rPr sz="2200" dirty="0">
                <a:latin typeface="Arial"/>
                <a:cs typeface="Arial"/>
              </a:rPr>
              <a:t>300 </a:t>
            </a:r>
            <a:r>
              <a:rPr sz="2200" spc="-5" dirty="0">
                <a:latin typeface="Arial"/>
                <a:cs typeface="Arial"/>
              </a:rPr>
              <a:t>мил. семян </a:t>
            </a:r>
            <a:r>
              <a:rPr sz="2200" dirty="0">
                <a:latin typeface="Arial"/>
                <a:cs typeface="Arial"/>
              </a:rPr>
              <a:t>сорняков, </a:t>
            </a:r>
            <a:r>
              <a:rPr sz="2200" spc="-5" dirty="0">
                <a:latin typeface="Arial"/>
                <a:cs typeface="Arial"/>
              </a:rPr>
              <a:t>а при </a:t>
            </a:r>
            <a:r>
              <a:rPr sz="2200" spc="-15" dirty="0">
                <a:latin typeface="Arial"/>
                <a:cs typeface="Arial"/>
              </a:rPr>
              <a:t>высоте </a:t>
            </a:r>
            <a:r>
              <a:rPr sz="2200" spc="57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среза</a:t>
            </a:r>
            <a:r>
              <a:rPr sz="2200" spc="57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10 см – 45 мил. 6. </a:t>
            </a:r>
            <a:r>
              <a:rPr sz="2200" spc="-20" dirty="0">
                <a:latin typeface="Arial"/>
                <a:cs typeface="Arial"/>
              </a:rPr>
              <a:t>Уничтожение</a:t>
            </a:r>
            <a:r>
              <a:rPr sz="2200" spc="10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засоренности</a:t>
            </a:r>
            <a:endParaRPr sz="2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100829" y="5870484"/>
            <a:ext cx="471614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32560" algn="l"/>
                <a:tab pos="1968500" algn="l"/>
                <a:tab pos="4228465" algn="l"/>
              </a:tabLst>
            </a:pPr>
            <a:r>
              <a:rPr sz="2200" spc="-55" dirty="0">
                <a:latin typeface="Arial"/>
                <a:cs typeface="Arial"/>
              </a:rPr>
              <a:t>о</a:t>
            </a:r>
            <a:r>
              <a:rPr sz="2200" spc="-5" dirty="0">
                <a:latin typeface="Arial"/>
                <a:cs typeface="Arial"/>
              </a:rPr>
              <a:t>т</a:t>
            </a:r>
            <a:r>
              <a:rPr sz="2200" spc="-40" dirty="0">
                <a:latin typeface="Arial"/>
                <a:cs typeface="Arial"/>
              </a:rPr>
              <a:t>х</a:t>
            </a:r>
            <a:r>
              <a:rPr sz="2200" spc="-55" dirty="0">
                <a:latin typeface="Arial"/>
                <a:cs typeface="Arial"/>
              </a:rPr>
              <a:t>о</a:t>
            </a:r>
            <a:r>
              <a:rPr sz="2200" spc="-5" dirty="0">
                <a:latin typeface="Arial"/>
                <a:cs typeface="Arial"/>
              </a:rPr>
              <a:t>д</a:t>
            </a:r>
            <a:r>
              <a:rPr sz="2200" spc="5" dirty="0">
                <a:latin typeface="Arial"/>
                <a:cs typeface="Arial"/>
              </a:rPr>
              <a:t>о</a:t>
            </a:r>
            <a:r>
              <a:rPr sz="2200" spc="-5" dirty="0">
                <a:latin typeface="Arial"/>
                <a:cs typeface="Arial"/>
              </a:rPr>
              <a:t>в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5" dirty="0">
                <a:latin typeface="Arial"/>
                <a:cs typeface="Arial"/>
              </a:rPr>
              <a:t>в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10" dirty="0">
                <a:latin typeface="Arial"/>
                <a:cs typeface="Arial"/>
              </a:rPr>
              <a:t>и</a:t>
            </a:r>
            <a:r>
              <a:rPr sz="2200" spc="-5" dirty="0">
                <a:latin typeface="Arial"/>
                <a:cs typeface="Arial"/>
              </a:rPr>
              <a:t>з</a:t>
            </a:r>
            <a:r>
              <a:rPr sz="2200" spc="-10" dirty="0">
                <a:latin typeface="Arial"/>
                <a:cs typeface="Arial"/>
              </a:rPr>
              <a:t>м</a:t>
            </a:r>
            <a:r>
              <a:rPr sz="2200" spc="-65" dirty="0">
                <a:latin typeface="Arial"/>
                <a:cs typeface="Arial"/>
              </a:rPr>
              <a:t>е</a:t>
            </a:r>
            <a:r>
              <a:rPr sz="2200" spc="-5" dirty="0">
                <a:latin typeface="Arial"/>
                <a:cs typeface="Arial"/>
              </a:rPr>
              <a:t>л</a:t>
            </a:r>
            <a:r>
              <a:rPr sz="2200" spc="-145" dirty="0">
                <a:latin typeface="Arial"/>
                <a:cs typeface="Arial"/>
              </a:rPr>
              <a:t>ь</a:t>
            </a:r>
            <a:r>
              <a:rPr sz="2200" spc="-10" dirty="0">
                <a:latin typeface="Arial"/>
                <a:cs typeface="Arial"/>
              </a:rPr>
              <a:t>ч</a:t>
            </a:r>
            <a:r>
              <a:rPr sz="2200" spc="-5" dirty="0">
                <a:latin typeface="Arial"/>
                <a:cs typeface="Arial"/>
              </a:rPr>
              <a:t>е</a:t>
            </a:r>
            <a:r>
              <a:rPr sz="2200" spc="-10" dirty="0">
                <a:latin typeface="Arial"/>
                <a:cs typeface="Arial"/>
              </a:rPr>
              <a:t>нн</a:t>
            </a:r>
            <a:r>
              <a:rPr sz="2200" spc="-5" dirty="0">
                <a:latin typeface="Arial"/>
                <a:cs typeface="Arial"/>
              </a:rPr>
              <a:t>ом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10" dirty="0">
                <a:latin typeface="Arial"/>
                <a:cs typeface="Arial"/>
              </a:rPr>
              <a:t>и</a:t>
            </a:r>
            <a:r>
              <a:rPr sz="2200" spc="-5" dirty="0">
                <a:latin typeface="Arial"/>
                <a:cs typeface="Arial"/>
              </a:rPr>
              <a:t>ли</a:t>
            </a:r>
            <a:endParaRPr sz="2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62155" y="5535256"/>
            <a:ext cx="3752850" cy="1030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latin typeface="Arial"/>
                <a:cs typeface="Arial"/>
              </a:rPr>
              <a:t>органических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удобрений.</a:t>
            </a:r>
            <a:endParaRPr sz="2200">
              <a:latin typeface="Arial"/>
              <a:cs typeface="Arial"/>
            </a:endParaRPr>
          </a:p>
          <a:p>
            <a:pPr marL="468630" marR="282575" indent="-456565">
              <a:lnSpc>
                <a:spcPct val="100000"/>
              </a:lnSpc>
              <a:tabLst>
                <a:tab pos="469265" algn="l"/>
                <a:tab pos="2776855" algn="l"/>
              </a:tabLst>
            </a:pPr>
            <a:r>
              <a:rPr sz="2200" spc="-5" dirty="0">
                <a:latin typeface="Arial"/>
                <a:cs typeface="Arial"/>
              </a:rPr>
              <a:t>5.		</a:t>
            </a:r>
            <a:r>
              <a:rPr sz="2200" spc="-10" dirty="0">
                <a:latin typeface="Arial"/>
                <a:cs typeface="Arial"/>
              </a:rPr>
              <a:t>С</a:t>
            </a:r>
            <a:r>
              <a:rPr sz="2200" spc="35" dirty="0">
                <a:latin typeface="Arial"/>
                <a:cs typeface="Arial"/>
              </a:rPr>
              <a:t>к</a:t>
            </a:r>
            <a:r>
              <a:rPr sz="2200" spc="-5" dirty="0">
                <a:latin typeface="Arial"/>
                <a:cs typeface="Arial"/>
              </a:rPr>
              <a:t>ар</a:t>
            </a:r>
            <a:r>
              <a:rPr sz="2200" spc="-10" dirty="0">
                <a:latin typeface="Arial"/>
                <a:cs typeface="Arial"/>
              </a:rPr>
              <a:t>м</a:t>
            </a:r>
            <a:r>
              <a:rPr sz="2200" spc="-5" dirty="0">
                <a:latin typeface="Arial"/>
                <a:cs typeface="Arial"/>
              </a:rPr>
              <a:t>л</a:t>
            </a:r>
            <a:r>
              <a:rPr sz="2200" dirty="0">
                <a:latin typeface="Arial"/>
                <a:cs typeface="Arial"/>
              </a:rPr>
              <a:t>и</a:t>
            </a:r>
            <a:r>
              <a:rPr sz="2200" spc="-35" dirty="0">
                <a:latin typeface="Arial"/>
                <a:cs typeface="Arial"/>
              </a:rPr>
              <a:t>в</a:t>
            </a:r>
            <a:r>
              <a:rPr sz="2200" spc="5" dirty="0">
                <a:latin typeface="Arial"/>
                <a:cs typeface="Arial"/>
              </a:rPr>
              <a:t>а</a:t>
            </a:r>
            <a:r>
              <a:rPr sz="2200" spc="-10" dirty="0">
                <a:latin typeface="Arial"/>
                <a:cs typeface="Arial"/>
              </a:rPr>
              <a:t>ни</a:t>
            </a:r>
            <a:r>
              <a:rPr sz="2200" spc="-5" dirty="0">
                <a:latin typeface="Arial"/>
                <a:cs typeface="Arial"/>
              </a:rPr>
              <a:t>е</a:t>
            </a:r>
            <a:r>
              <a:rPr sz="2200" dirty="0">
                <a:latin typeface="Arial"/>
                <a:cs typeface="Arial"/>
              </a:rPr>
              <a:t>	с</a:t>
            </a:r>
            <a:r>
              <a:rPr sz="2200" spc="10" dirty="0">
                <a:latin typeface="Arial"/>
                <a:cs typeface="Arial"/>
              </a:rPr>
              <a:t>к</a:t>
            </a:r>
            <a:r>
              <a:rPr sz="2200" spc="-55" dirty="0">
                <a:latin typeface="Arial"/>
                <a:cs typeface="Arial"/>
              </a:rPr>
              <a:t>о</a:t>
            </a:r>
            <a:r>
              <a:rPr sz="2200" spc="15" dirty="0">
                <a:latin typeface="Arial"/>
                <a:cs typeface="Arial"/>
              </a:rPr>
              <a:t>т</a:t>
            </a:r>
            <a:r>
              <a:rPr sz="2200" spc="-5" dirty="0">
                <a:latin typeface="Arial"/>
                <a:cs typeface="Arial"/>
              </a:rPr>
              <a:t>у  запаренном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виде.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blind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2412" y="0"/>
            <a:ext cx="1905" cy="307975"/>
          </a:xfrm>
          <a:custGeom>
            <a:avLst/>
            <a:gdLst/>
            <a:ahLst/>
            <a:cxnLst/>
            <a:rect l="l" t="t" r="r" b="b"/>
            <a:pathLst>
              <a:path w="1904" h="307975">
                <a:moveTo>
                  <a:pt x="0" y="307975"/>
                </a:moveTo>
                <a:lnTo>
                  <a:pt x="1587" y="307975"/>
                </a:lnTo>
                <a:lnTo>
                  <a:pt x="1587" y="0"/>
                </a:lnTo>
                <a:lnTo>
                  <a:pt x="0" y="0"/>
                </a:lnTo>
                <a:lnTo>
                  <a:pt x="0" y="307975"/>
                </a:lnTo>
                <a:close/>
              </a:path>
            </a:pathLst>
          </a:custGeom>
          <a:solidFill>
            <a:srgbClr val="696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72562" y="0"/>
            <a:ext cx="12700" cy="307975"/>
          </a:xfrm>
          <a:custGeom>
            <a:avLst/>
            <a:gdLst/>
            <a:ahLst/>
            <a:cxnLst/>
            <a:rect l="l" t="t" r="r" b="b"/>
            <a:pathLst>
              <a:path w="12700" h="307975">
                <a:moveTo>
                  <a:pt x="0" y="307975"/>
                </a:moveTo>
                <a:lnTo>
                  <a:pt x="12700" y="307975"/>
                </a:lnTo>
                <a:lnTo>
                  <a:pt x="12700" y="0"/>
                </a:lnTo>
                <a:lnTo>
                  <a:pt x="0" y="0"/>
                </a:lnTo>
                <a:lnTo>
                  <a:pt x="0" y="307975"/>
                </a:lnTo>
                <a:close/>
              </a:path>
            </a:pathLst>
          </a:custGeom>
          <a:solidFill>
            <a:srgbClr val="696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2712" y="0"/>
            <a:ext cx="41275" cy="307975"/>
          </a:xfrm>
          <a:custGeom>
            <a:avLst/>
            <a:gdLst/>
            <a:ahLst/>
            <a:cxnLst/>
            <a:rect l="l" t="t" r="r" b="b"/>
            <a:pathLst>
              <a:path w="41275" h="307975">
                <a:moveTo>
                  <a:pt x="0" y="307975"/>
                </a:moveTo>
                <a:lnTo>
                  <a:pt x="41275" y="307975"/>
                </a:lnTo>
                <a:lnTo>
                  <a:pt x="41275" y="0"/>
                </a:lnTo>
                <a:lnTo>
                  <a:pt x="0" y="0"/>
                </a:lnTo>
                <a:lnTo>
                  <a:pt x="0" y="307975"/>
                </a:lnTo>
                <a:close/>
              </a:path>
            </a:pathLst>
          </a:custGeom>
          <a:solidFill>
            <a:srgbClr val="696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70962" y="0"/>
            <a:ext cx="5080" cy="307975"/>
          </a:xfrm>
          <a:custGeom>
            <a:avLst/>
            <a:gdLst/>
            <a:ahLst/>
            <a:cxnLst/>
            <a:rect l="l" t="t" r="r" b="b"/>
            <a:pathLst>
              <a:path w="5079" h="307975">
                <a:moveTo>
                  <a:pt x="0" y="307975"/>
                </a:moveTo>
                <a:lnTo>
                  <a:pt x="4762" y="307975"/>
                </a:lnTo>
                <a:lnTo>
                  <a:pt x="4762" y="0"/>
                </a:lnTo>
                <a:lnTo>
                  <a:pt x="0" y="0"/>
                </a:lnTo>
                <a:lnTo>
                  <a:pt x="0" y="307975"/>
                </a:lnTo>
                <a:close/>
              </a:path>
            </a:pathLst>
          </a:custGeom>
          <a:solidFill>
            <a:srgbClr val="696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42412" y="307975"/>
            <a:ext cx="1905" cy="92075"/>
          </a:xfrm>
          <a:custGeom>
            <a:avLst/>
            <a:gdLst/>
            <a:ahLst/>
            <a:cxnLst/>
            <a:rect l="l" t="t" r="r" b="b"/>
            <a:pathLst>
              <a:path w="1904" h="92075">
                <a:moveTo>
                  <a:pt x="0" y="92075"/>
                </a:moveTo>
                <a:lnTo>
                  <a:pt x="1587" y="92075"/>
                </a:lnTo>
                <a:lnTo>
                  <a:pt x="1587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72562" y="307975"/>
            <a:ext cx="12700" cy="92075"/>
          </a:xfrm>
          <a:custGeom>
            <a:avLst/>
            <a:gdLst/>
            <a:ahLst/>
            <a:cxnLst/>
            <a:rect l="l" t="t" r="r" b="b"/>
            <a:pathLst>
              <a:path w="12700" h="92075">
                <a:moveTo>
                  <a:pt x="0" y="92075"/>
                </a:moveTo>
                <a:lnTo>
                  <a:pt x="12700" y="92075"/>
                </a:lnTo>
                <a:lnTo>
                  <a:pt x="127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02712" y="307975"/>
            <a:ext cx="41275" cy="92075"/>
          </a:xfrm>
          <a:custGeom>
            <a:avLst/>
            <a:gdLst/>
            <a:ahLst/>
            <a:cxnLst/>
            <a:rect l="l" t="t" r="r" b="b"/>
            <a:pathLst>
              <a:path w="41275" h="92075">
                <a:moveTo>
                  <a:pt x="0" y="92075"/>
                </a:moveTo>
                <a:lnTo>
                  <a:pt x="41275" y="92075"/>
                </a:lnTo>
                <a:lnTo>
                  <a:pt x="41275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73343" y="307975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131762"/>
                </a:moveTo>
                <a:lnTo>
                  <a:pt x="0" y="0"/>
                </a:lnTo>
                <a:lnTo>
                  <a:pt x="0" y="131762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07975"/>
            <a:ext cx="8915400" cy="92075"/>
          </a:xfrm>
          <a:custGeom>
            <a:avLst/>
            <a:gdLst/>
            <a:ahLst/>
            <a:cxnLst/>
            <a:rect l="l" t="t" r="r" b="b"/>
            <a:pathLst>
              <a:path w="8915400" h="92075">
                <a:moveTo>
                  <a:pt x="0" y="92075"/>
                </a:moveTo>
                <a:lnTo>
                  <a:pt x="8915400" y="92075"/>
                </a:lnTo>
                <a:lnTo>
                  <a:pt x="89154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42412" y="360362"/>
            <a:ext cx="1905" cy="79375"/>
          </a:xfrm>
          <a:custGeom>
            <a:avLst/>
            <a:gdLst/>
            <a:ahLst/>
            <a:cxnLst/>
            <a:rect l="l" t="t" r="r" b="b"/>
            <a:pathLst>
              <a:path w="1904" h="79375">
                <a:moveTo>
                  <a:pt x="0" y="79375"/>
                </a:moveTo>
                <a:lnTo>
                  <a:pt x="1587" y="79375"/>
                </a:lnTo>
                <a:lnTo>
                  <a:pt x="1587" y="0"/>
                </a:lnTo>
                <a:lnTo>
                  <a:pt x="0" y="0"/>
                </a:lnTo>
                <a:lnTo>
                  <a:pt x="0" y="79375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72562" y="360362"/>
            <a:ext cx="12700" cy="79375"/>
          </a:xfrm>
          <a:custGeom>
            <a:avLst/>
            <a:gdLst/>
            <a:ahLst/>
            <a:cxnLst/>
            <a:rect l="l" t="t" r="r" b="b"/>
            <a:pathLst>
              <a:path w="12700" h="79375">
                <a:moveTo>
                  <a:pt x="0" y="79375"/>
                </a:moveTo>
                <a:lnTo>
                  <a:pt x="12700" y="79375"/>
                </a:lnTo>
                <a:lnTo>
                  <a:pt x="12700" y="0"/>
                </a:lnTo>
                <a:lnTo>
                  <a:pt x="0" y="0"/>
                </a:lnTo>
                <a:lnTo>
                  <a:pt x="0" y="79375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02712" y="360362"/>
            <a:ext cx="41275" cy="79375"/>
          </a:xfrm>
          <a:custGeom>
            <a:avLst/>
            <a:gdLst/>
            <a:ahLst/>
            <a:cxnLst/>
            <a:rect l="l" t="t" r="r" b="b"/>
            <a:pathLst>
              <a:path w="41275" h="79375">
                <a:moveTo>
                  <a:pt x="0" y="79375"/>
                </a:moveTo>
                <a:lnTo>
                  <a:pt x="41275" y="79375"/>
                </a:lnTo>
                <a:lnTo>
                  <a:pt x="41275" y="0"/>
                </a:lnTo>
                <a:lnTo>
                  <a:pt x="0" y="0"/>
                </a:lnTo>
                <a:lnTo>
                  <a:pt x="0" y="79375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10200" y="360362"/>
            <a:ext cx="3505200" cy="79375"/>
          </a:xfrm>
          <a:custGeom>
            <a:avLst/>
            <a:gdLst/>
            <a:ahLst/>
            <a:cxnLst/>
            <a:rect l="l" t="t" r="r" b="b"/>
            <a:pathLst>
              <a:path w="3505200" h="79375">
                <a:moveTo>
                  <a:pt x="0" y="79375"/>
                </a:moveTo>
                <a:lnTo>
                  <a:pt x="3505200" y="79375"/>
                </a:lnTo>
                <a:lnTo>
                  <a:pt x="3505200" y="0"/>
                </a:lnTo>
                <a:lnTo>
                  <a:pt x="0" y="0"/>
                </a:lnTo>
                <a:lnTo>
                  <a:pt x="0" y="79375"/>
                </a:lnTo>
                <a:close/>
              </a:path>
            </a:pathLst>
          </a:custGeom>
          <a:solidFill>
            <a:srgbClr val="9CB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42412" y="439737"/>
            <a:ext cx="1905" cy="180975"/>
          </a:xfrm>
          <a:custGeom>
            <a:avLst/>
            <a:gdLst/>
            <a:ahLst/>
            <a:cxnLst/>
            <a:rect l="l" t="t" r="r" b="b"/>
            <a:pathLst>
              <a:path w="1904" h="180975">
                <a:moveTo>
                  <a:pt x="0" y="180975"/>
                </a:moveTo>
                <a:lnTo>
                  <a:pt x="1587" y="180975"/>
                </a:lnTo>
                <a:lnTo>
                  <a:pt x="1587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CB08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072562" y="439737"/>
            <a:ext cx="12700" cy="180975"/>
          </a:xfrm>
          <a:custGeom>
            <a:avLst/>
            <a:gdLst/>
            <a:ahLst/>
            <a:cxnLst/>
            <a:rect l="l" t="t" r="r" b="b"/>
            <a:pathLst>
              <a:path w="12700" h="180975">
                <a:moveTo>
                  <a:pt x="0" y="180975"/>
                </a:moveTo>
                <a:lnTo>
                  <a:pt x="12700" y="180975"/>
                </a:lnTo>
                <a:lnTo>
                  <a:pt x="127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CB08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02712" y="439737"/>
            <a:ext cx="41275" cy="180975"/>
          </a:xfrm>
          <a:custGeom>
            <a:avLst/>
            <a:gdLst/>
            <a:ahLst/>
            <a:cxnLst/>
            <a:rect l="l" t="t" r="r" b="b"/>
            <a:pathLst>
              <a:path w="41275" h="180975">
                <a:moveTo>
                  <a:pt x="0" y="180975"/>
                </a:moveTo>
                <a:lnTo>
                  <a:pt x="41275" y="180975"/>
                </a:lnTo>
                <a:lnTo>
                  <a:pt x="41275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CB08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10200" y="439737"/>
            <a:ext cx="3565525" cy="180975"/>
          </a:xfrm>
          <a:custGeom>
            <a:avLst/>
            <a:gdLst/>
            <a:ahLst/>
            <a:cxnLst/>
            <a:rect l="l" t="t" r="r" b="b"/>
            <a:pathLst>
              <a:path w="3565525" h="180975">
                <a:moveTo>
                  <a:pt x="0" y="180975"/>
                </a:moveTo>
                <a:lnTo>
                  <a:pt x="3565525" y="180975"/>
                </a:lnTo>
                <a:lnTo>
                  <a:pt x="3565525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CB08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07025" y="511175"/>
            <a:ext cx="3063875" cy="0"/>
          </a:xfrm>
          <a:custGeom>
            <a:avLst/>
            <a:gdLst/>
            <a:ahLst/>
            <a:cxnLst/>
            <a:rect l="l" t="t" r="r" b="b"/>
            <a:pathLst>
              <a:path w="3063875">
                <a:moveTo>
                  <a:pt x="0" y="0"/>
                </a:moveTo>
                <a:lnTo>
                  <a:pt x="3063875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73937" y="607218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029700" y="0"/>
            <a:ext cx="0" cy="621030"/>
          </a:xfrm>
          <a:custGeom>
            <a:avLst/>
            <a:gdLst/>
            <a:ahLst/>
            <a:cxnLst/>
            <a:rect l="l" t="t" r="r" b="b"/>
            <a:pathLst>
              <a:path h="621030">
                <a:moveTo>
                  <a:pt x="0" y="0"/>
                </a:moveTo>
                <a:lnTo>
                  <a:pt x="0" y="620712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943181" y="0"/>
            <a:ext cx="0" cy="586105"/>
          </a:xfrm>
          <a:custGeom>
            <a:avLst/>
            <a:gdLst/>
            <a:ahLst/>
            <a:cxnLst/>
            <a:rect l="l" t="t" r="r" b="b"/>
            <a:pathLst>
              <a:path h="586105">
                <a:moveTo>
                  <a:pt x="0" y="0"/>
                </a:moveTo>
                <a:lnTo>
                  <a:pt x="0" y="585787"/>
                </a:lnTo>
              </a:path>
            </a:pathLst>
          </a:custGeom>
          <a:ln w="5556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78093" y="0"/>
            <a:ext cx="0" cy="586105"/>
          </a:xfrm>
          <a:custGeom>
            <a:avLst/>
            <a:gdLst/>
            <a:ahLst/>
            <a:cxnLst/>
            <a:rect l="l" t="t" r="r" b="b"/>
            <a:pathLst>
              <a:path h="586105">
                <a:moveTo>
                  <a:pt x="0" y="0"/>
                </a:moveTo>
                <a:lnTo>
                  <a:pt x="0" y="585787"/>
                </a:lnTo>
              </a:path>
            </a:pathLst>
          </a:custGeom>
          <a:ln w="793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78739" y="732155"/>
            <a:ext cx="873569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265" marR="5080" indent="-457200">
              <a:lnSpc>
                <a:spcPct val="100000"/>
              </a:lnSpc>
              <a:spcBef>
                <a:spcPts val="105"/>
              </a:spcBef>
              <a:tabLst>
                <a:tab pos="539115" algn="l"/>
              </a:tabLst>
            </a:pPr>
            <a:r>
              <a:rPr sz="2000" dirty="0">
                <a:latin typeface="Arial"/>
                <a:cs typeface="Arial"/>
              </a:rPr>
              <a:t>7.		</a:t>
            </a:r>
            <a:r>
              <a:rPr sz="2000" spc="-5" dirty="0">
                <a:latin typeface="Arial"/>
                <a:cs typeface="Arial"/>
              </a:rPr>
              <a:t>Мероприятия по снижению засоренности </a:t>
            </a:r>
            <a:r>
              <a:rPr sz="2000" spc="-10" dirty="0">
                <a:latin typeface="Arial"/>
                <a:cs typeface="Arial"/>
              </a:rPr>
              <a:t>органических </a:t>
            </a:r>
            <a:r>
              <a:rPr sz="2000" spc="-15" dirty="0">
                <a:latin typeface="Arial"/>
                <a:cs typeface="Arial"/>
              </a:rPr>
              <a:t>удобрений.  </a:t>
            </a:r>
            <a:r>
              <a:rPr sz="2000" dirty="0">
                <a:latin typeface="Arial"/>
                <a:cs typeface="Arial"/>
              </a:rPr>
              <a:t>По</a:t>
            </a:r>
            <a:r>
              <a:rPr sz="2000" spc="19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данным</a:t>
            </a:r>
            <a:r>
              <a:rPr sz="2000" spc="1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ВНИИ</a:t>
            </a:r>
            <a:r>
              <a:rPr sz="2000" spc="1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кормов</a:t>
            </a:r>
            <a:r>
              <a:rPr sz="2000" spc="2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в</a:t>
            </a:r>
            <a:r>
              <a:rPr sz="2000" spc="2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</a:t>
            </a:r>
            <a:r>
              <a:rPr sz="2000" spc="2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т</a:t>
            </a:r>
            <a:r>
              <a:rPr sz="2000" spc="18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навоза</a:t>
            </a:r>
            <a:r>
              <a:rPr sz="2000" spc="18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содержится</a:t>
            </a:r>
            <a:r>
              <a:rPr sz="2000" spc="18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от</a:t>
            </a:r>
            <a:r>
              <a:rPr sz="2000" spc="1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43</a:t>
            </a:r>
            <a:r>
              <a:rPr sz="2000" spc="2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до</a:t>
            </a:r>
            <a:r>
              <a:rPr sz="2000" spc="1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56</a:t>
            </a:r>
            <a:r>
              <a:rPr sz="2000" spc="2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тыс.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440170" y="1341958"/>
            <a:ext cx="23723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16660" algn="l"/>
              </a:tabLst>
            </a:pPr>
            <a:r>
              <a:rPr sz="2000" dirty="0">
                <a:latin typeface="Arial"/>
                <a:cs typeface="Arial"/>
              </a:rPr>
              <a:t>в</a:t>
            </a:r>
            <a:r>
              <a:rPr sz="2000" spc="-15" dirty="0">
                <a:latin typeface="Arial"/>
                <a:cs typeface="Arial"/>
              </a:rPr>
              <a:t>ы</a:t>
            </a:r>
            <a:r>
              <a:rPr sz="2000" spc="25" dirty="0">
                <a:latin typeface="Arial"/>
                <a:cs typeface="Arial"/>
              </a:rPr>
              <a:t>с</a:t>
            </a:r>
            <a:r>
              <a:rPr sz="2000" dirty="0">
                <a:latin typeface="Arial"/>
                <a:cs typeface="Arial"/>
              </a:rPr>
              <a:t>о</a:t>
            </a:r>
            <a:r>
              <a:rPr sz="2000" spc="0" dirty="0">
                <a:latin typeface="Arial"/>
                <a:cs typeface="Arial"/>
              </a:rPr>
              <a:t>к</a:t>
            </a:r>
            <a:r>
              <a:rPr sz="2000" dirty="0">
                <a:latin typeface="Arial"/>
                <a:cs typeface="Arial"/>
              </a:rPr>
              <a:t>ое	</a:t>
            </a:r>
            <a:r>
              <a:rPr sz="2000" spc="-10" dirty="0">
                <a:latin typeface="Arial"/>
                <a:cs typeface="Arial"/>
              </a:rPr>
              <a:t>с</a:t>
            </a:r>
            <a:r>
              <a:rPr sz="2000" spc="-5" dirty="0">
                <a:latin typeface="Arial"/>
                <a:cs typeface="Arial"/>
              </a:rPr>
              <a:t>ни</a:t>
            </a:r>
            <a:r>
              <a:rPr sz="2000" dirty="0">
                <a:latin typeface="Arial"/>
                <a:cs typeface="Arial"/>
              </a:rPr>
              <a:t>ж</a:t>
            </a:r>
            <a:r>
              <a:rPr sz="2000" spc="-15" dirty="0">
                <a:latin typeface="Arial"/>
                <a:cs typeface="Arial"/>
              </a:rPr>
              <a:t>е</a:t>
            </a:r>
            <a:r>
              <a:rPr sz="2000" spc="-5" dirty="0">
                <a:latin typeface="Arial"/>
                <a:cs typeface="Arial"/>
              </a:rPr>
              <a:t>ние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34818" y="1341958"/>
            <a:ext cx="571309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2212975" algn="l"/>
                <a:tab pos="2447925" algn="l"/>
                <a:tab pos="3151505" algn="l"/>
                <a:tab pos="3404870" algn="l"/>
                <a:tab pos="4519930" algn="l"/>
              </a:tabLst>
            </a:pPr>
            <a:r>
              <a:rPr sz="2000" dirty="0">
                <a:latin typeface="Arial"/>
                <a:cs typeface="Arial"/>
              </a:rPr>
              <a:t>ж</a:t>
            </a:r>
            <a:r>
              <a:rPr sz="2000" spc="-20" dirty="0">
                <a:latin typeface="Arial"/>
                <a:cs typeface="Arial"/>
              </a:rPr>
              <a:t>и</a:t>
            </a:r>
            <a:r>
              <a:rPr sz="2000" spc="0" dirty="0">
                <a:latin typeface="Arial"/>
                <a:cs typeface="Arial"/>
              </a:rPr>
              <a:t>з</a:t>
            </a:r>
            <a:r>
              <a:rPr sz="2000" spc="-5" dirty="0">
                <a:latin typeface="Arial"/>
                <a:cs typeface="Arial"/>
              </a:rPr>
              <a:t>н</a:t>
            </a:r>
            <a:r>
              <a:rPr sz="2000" spc="-15" dirty="0">
                <a:latin typeface="Arial"/>
                <a:cs typeface="Arial"/>
              </a:rPr>
              <a:t>е</a:t>
            </a:r>
            <a:r>
              <a:rPr sz="2000" spc="0" dirty="0">
                <a:latin typeface="Arial"/>
                <a:cs typeface="Arial"/>
              </a:rPr>
              <a:t>с</a:t>
            </a:r>
            <a:r>
              <a:rPr sz="2000" spc="-10" dirty="0">
                <a:latin typeface="Arial"/>
                <a:cs typeface="Arial"/>
              </a:rPr>
              <a:t>п</a:t>
            </a:r>
            <a:r>
              <a:rPr sz="2000" spc="-15" dirty="0">
                <a:latin typeface="Arial"/>
                <a:cs typeface="Arial"/>
              </a:rPr>
              <a:t>о</a:t>
            </a:r>
            <a:r>
              <a:rPr sz="2000" spc="25" dirty="0">
                <a:latin typeface="Arial"/>
                <a:cs typeface="Arial"/>
              </a:rPr>
              <a:t>с</a:t>
            </a:r>
            <a:r>
              <a:rPr sz="2000" dirty="0">
                <a:latin typeface="Arial"/>
                <a:cs typeface="Arial"/>
              </a:rPr>
              <a:t>о</a:t>
            </a:r>
            <a:r>
              <a:rPr sz="2000" spc="-10" dirty="0">
                <a:latin typeface="Arial"/>
                <a:cs typeface="Arial"/>
              </a:rPr>
              <a:t>б</a:t>
            </a:r>
            <a:r>
              <a:rPr sz="2000" spc="-5" dirty="0">
                <a:latin typeface="Arial"/>
                <a:cs typeface="Arial"/>
              </a:rPr>
              <a:t>н</a:t>
            </a:r>
            <a:r>
              <a:rPr sz="2000" dirty="0">
                <a:latin typeface="Arial"/>
                <a:cs typeface="Arial"/>
              </a:rPr>
              <a:t>ых	</a:t>
            </a:r>
            <a:r>
              <a:rPr sz="2000" spc="-10" dirty="0">
                <a:latin typeface="Arial"/>
                <a:cs typeface="Arial"/>
              </a:rPr>
              <a:t>с</a:t>
            </a:r>
            <a:r>
              <a:rPr sz="2000" dirty="0">
                <a:latin typeface="Arial"/>
                <a:cs typeface="Arial"/>
              </a:rPr>
              <a:t>ем</a:t>
            </a:r>
            <a:r>
              <a:rPr sz="2000" spc="-10" dirty="0">
                <a:latin typeface="Arial"/>
                <a:cs typeface="Arial"/>
              </a:rPr>
              <a:t>я</a:t>
            </a:r>
            <a:r>
              <a:rPr sz="2000" dirty="0">
                <a:latin typeface="Arial"/>
                <a:cs typeface="Arial"/>
              </a:rPr>
              <a:t>н	</a:t>
            </a:r>
            <a:r>
              <a:rPr sz="2000" spc="25" dirty="0">
                <a:latin typeface="Arial"/>
                <a:cs typeface="Arial"/>
              </a:rPr>
              <a:t>с</a:t>
            </a:r>
            <a:r>
              <a:rPr sz="2000" spc="-15" dirty="0">
                <a:latin typeface="Arial"/>
                <a:cs typeface="Arial"/>
              </a:rPr>
              <a:t>о</a:t>
            </a:r>
            <a:r>
              <a:rPr sz="2000" dirty="0">
                <a:latin typeface="Arial"/>
                <a:cs typeface="Arial"/>
              </a:rPr>
              <a:t>р</a:t>
            </a:r>
            <a:r>
              <a:rPr sz="2000" spc="-5" dirty="0">
                <a:latin typeface="Arial"/>
                <a:cs typeface="Arial"/>
              </a:rPr>
              <a:t>н</a:t>
            </a:r>
            <a:r>
              <a:rPr sz="2000" spc="-10" dirty="0">
                <a:latin typeface="Arial"/>
                <a:cs typeface="Arial"/>
              </a:rPr>
              <a:t>я</a:t>
            </a:r>
            <a:r>
              <a:rPr sz="2000" spc="15" dirty="0">
                <a:latin typeface="Arial"/>
                <a:cs typeface="Arial"/>
              </a:rPr>
              <a:t>к</a:t>
            </a:r>
            <a:r>
              <a:rPr sz="2000" dirty="0">
                <a:latin typeface="Arial"/>
                <a:cs typeface="Arial"/>
              </a:rPr>
              <a:t>о</a:t>
            </a:r>
            <a:r>
              <a:rPr sz="2000" spc="-10" dirty="0">
                <a:latin typeface="Arial"/>
                <a:cs typeface="Arial"/>
              </a:rPr>
              <a:t>в</a:t>
            </a:r>
            <a:r>
              <a:rPr sz="2000" dirty="0">
                <a:latin typeface="Arial"/>
                <a:cs typeface="Arial"/>
              </a:rPr>
              <a:t>.	На</a:t>
            </a:r>
            <a:r>
              <a:rPr sz="2000" spc="-5" dirty="0">
                <a:latin typeface="Arial"/>
                <a:cs typeface="Arial"/>
              </a:rPr>
              <a:t>и</a:t>
            </a:r>
            <a:r>
              <a:rPr sz="2000" dirty="0">
                <a:latin typeface="Arial"/>
                <a:cs typeface="Arial"/>
              </a:rPr>
              <a:t>б</a:t>
            </a:r>
            <a:r>
              <a:rPr sz="2000" spc="-50" dirty="0">
                <a:latin typeface="Arial"/>
                <a:cs typeface="Arial"/>
              </a:rPr>
              <a:t>о</a:t>
            </a:r>
            <a:r>
              <a:rPr sz="2000" spc="-20" dirty="0">
                <a:latin typeface="Arial"/>
                <a:cs typeface="Arial"/>
              </a:rPr>
              <a:t>л</a:t>
            </a:r>
            <a:r>
              <a:rPr sz="2000" dirty="0">
                <a:latin typeface="Arial"/>
                <a:cs typeface="Arial"/>
              </a:rPr>
              <a:t>ее  </a:t>
            </a:r>
            <a:r>
              <a:rPr sz="2000" spc="-5" dirty="0">
                <a:latin typeface="Arial"/>
                <a:cs typeface="Arial"/>
              </a:rPr>
              <a:t>жизнеспособности		семян	</a:t>
            </a:r>
            <a:r>
              <a:rPr sz="2000" dirty="0">
                <a:latin typeface="Arial"/>
                <a:cs typeface="Arial"/>
              </a:rPr>
              <a:t>сорняков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243982" y="1646859"/>
            <a:ext cx="35687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61160" algn="l"/>
                <a:tab pos="2319655" algn="l"/>
              </a:tabLst>
            </a:pPr>
            <a:r>
              <a:rPr sz="2000" spc="-5" dirty="0">
                <a:latin typeface="Arial"/>
                <a:cs typeface="Arial"/>
              </a:rPr>
              <a:t>д</a:t>
            </a:r>
            <a:r>
              <a:rPr sz="2000" dirty="0">
                <a:latin typeface="Arial"/>
                <a:cs typeface="Arial"/>
              </a:rPr>
              <a:t>о</a:t>
            </a:r>
            <a:r>
              <a:rPr sz="2000" spc="0" dirty="0">
                <a:latin typeface="Arial"/>
                <a:cs typeface="Arial"/>
              </a:rPr>
              <a:t>с</a:t>
            </a:r>
            <a:r>
              <a:rPr sz="2000" spc="-20" dirty="0">
                <a:latin typeface="Arial"/>
                <a:cs typeface="Arial"/>
              </a:rPr>
              <a:t>т</a:t>
            </a:r>
            <a:r>
              <a:rPr sz="2000" spc="-5" dirty="0">
                <a:latin typeface="Arial"/>
                <a:cs typeface="Arial"/>
              </a:rPr>
              <a:t>и</a:t>
            </a:r>
            <a:r>
              <a:rPr sz="2000" spc="-50" dirty="0">
                <a:latin typeface="Arial"/>
                <a:cs typeface="Arial"/>
              </a:rPr>
              <a:t>г</a:t>
            </a:r>
            <a:r>
              <a:rPr sz="2000" dirty="0">
                <a:latin typeface="Arial"/>
                <a:cs typeface="Arial"/>
              </a:rPr>
              <a:t>а</a:t>
            </a:r>
            <a:r>
              <a:rPr sz="2000" spc="-75" dirty="0">
                <a:latin typeface="Arial"/>
                <a:cs typeface="Arial"/>
              </a:rPr>
              <a:t>е</a:t>
            </a:r>
            <a:r>
              <a:rPr sz="2000" spc="-35" dirty="0">
                <a:latin typeface="Arial"/>
                <a:cs typeface="Arial"/>
              </a:rPr>
              <a:t>т</a:t>
            </a:r>
            <a:r>
              <a:rPr sz="2000" spc="-10" dirty="0">
                <a:latin typeface="Arial"/>
                <a:cs typeface="Arial"/>
              </a:rPr>
              <a:t>с</a:t>
            </a:r>
            <a:r>
              <a:rPr sz="2000" dirty="0">
                <a:latin typeface="Arial"/>
                <a:cs typeface="Arial"/>
              </a:rPr>
              <a:t>я	</a:t>
            </a:r>
            <a:r>
              <a:rPr sz="2000" spc="-10" dirty="0">
                <a:latin typeface="Arial"/>
                <a:cs typeface="Arial"/>
              </a:rPr>
              <a:t>п</a:t>
            </a:r>
            <a:r>
              <a:rPr sz="2000" dirty="0">
                <a:latin typeface="Arial"/>
                <a:cs typeface="Arial"/>
              </a:rPr>
              <a:t>ри	«</a:t>
            </a:r>
            <a:r>
              <a:rPr sz="2000" spc="-50" dirty="0">
                <a:latin typeface="Arial"/>
                <a:cs typeface="Arial"/>
              </a:rPr>
              <a:t>г</a:t>
            </a:r>
            <a:r>
              <a:rPr sz="2000" dirty="0">
                <a:latin typeface="Arial"/>
                <a:cs typeface="Arial"/>
              </a:rPr>
              <a:t>о</a:t>
            </a:r>
            <a:r>
              <a:rPr sz="2000" spc="-35" dirty="0">
                <a:latin typeface="Arial"/>
                <a:cs typeface="Arial"/>
              </a:rPr>
              <a:t>р</a:t>
            </a:r>
            <a:r>
              <a:rPr sz="2000" spc="-10" dirty="0">
                <a:latin typeface="Arial"/>
                <a:cs typeface="Arial"/>
              </a:rPr>
              <a:t>я</a:t>
            </a:r>
            <a:r>
              <a:rPr sz="2000" dirty="0">
                <a:latin typeface="Arial"/>
                <a:cs typeface="Arial"/>
              </a:rPr>
              <a:t>чем»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33546" y="1951761"/>
            <a:ext cx="8279130" cy="1550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70" algn="just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Arial"/>
                <a:cs typeface="Arial"/>
              </a:rPr>
              <a:t>способе </a:t>
            </a:r>
            <a:r>
              <a:rPr sz="2000" spc="-20" dirty="0">
                <a:latin typeface="Arial"/>
                <a:cs typeface="Arial"/>
              </a:rPr>
              <a:t>приготовлении </a:t>
            </a:r>
            <a:r>
              <a:rPr sz="2000" spc="-10" dirty="0">
                <a:latin typeface="Arial"/>
                <a:cs typeface="Arial"/>
              </a:rPr>
              <a:t>удобрений. </a:t>
            </a:r>
            <a:r>
              <a:rPr sz="2000" dirty="0">
                <a:latin typeface="Arial"/>
                <a:cs typeface="Arial"/>
              </a:rPr>
              <a:t>В </a:t>
            </a:r>
            <a:r>
              <a:rPr sz="2000" spc="-10" dirty="0">
                <a:latin typeface="Arial"/>
                <a:cs typeface="Arial"/>
              </a:rPr>
              <a:t>начале </a:t>
            </a:r>
            <a:r>
              <a:rPr sz="2000" spc="-15" dirty="0">
                <a:latin typeface="Arial"/>
                <a:cs typeface="Arial"/>
              </a:rPr>
              <a:t>навоз </a:t>
            </a:r>
            <a:r>
              <a:rPr sz="2000" spc="-10" dirty="0">
                <a:latin typeface="Arial"/>
                <a:cs typeface="Arial"/>
              </a:rPr>
              <a:t>укладывают </a:t>
            </a:r>
            <a:r>
              <a:rPr sz="2000" dirty="0">
                <a:latin typeface="Arial"/>
                <a:cs typeface="Arial"/>
              </a:rPr>
              <a:t>в  </a:t>
            </a:r>
            <a:r>
              <a:rPr sz="2000" spc="-20" dirty="0">
                <a:latin typeface="Arial"/>
                <a:cs typeface="Arial"/>
              </a:rPr>
              <a:t>штабеля </a:t>
            </a:r>
            <a:r>
              <a:rPr sz="2000" spc="-10" dirty="0">
                <a:latin typeface="Arial"/>
                <a:cs typeface="Arial"/>
              </a:rPr>
              <a:t>или </a:t>
            </a:r>
            <a:r>
              <a:rPr sz="2000" spc="-15" dirty="0">
                <a:latin typeface="Arial"/>
                <a:cs typeface="Arial"/>
              </a:rPr>
              <a:t>навозохранилище</a:t>
            </a:r>
            <a:r>
              <a:rPr sz="2000" spc="5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рыхлыми </a:t>
            </a:r>
            <a:r>
              <a:rPr sz="2000" dirty="0">
                <a:latin typeface="Arial"/>
                <a:cs typeface="Arial"/>
              </a:rPr>
              <a:t>слоями. В </a:t>
            </a:r>
            <a:r>
              <a:rPr sz="2000" spc="-45" dirty="0">
                <a:latin typeface="Arial"/>
                <a:cs typeface="Arial"/>
              </a:rPr>
              <a:t>результате  </a:t>
            </a:r>
            <a:r>
              <a:rPr sz="2000" spc="-10" dirty="0">
                <a:latin typeface="Arial"/>
                <a:cs typeface="Arial"/>
              </a:rPr>
              <a:t>усиления </a:t>
            </a:r>
            <a:r>
              <a:rPr sz="2000" spc="-5" dirty="0">
                <a:latin typeface="Arial"/>
                <a:cs typeface="Arial"/>
              </a:rPr>
              <a:t>микробиологической </a:t>
            </a:r>
            <a:r>
              <a:rPr sz="2000" spc="-15" dirty="0">
                <a:latin typeface="Arial"/>
                <a:cs typeface="Arial"/>
              </a:rPr>
              <a:t>деятельности </a:t>
            </a:r>
            <a:r>
              <a:rPr sz="2000" dirty="0">
                <a:latin typeface="Arial"/>
                <a:cs typeface="Arial"/>
              </a:rPr>
              <a:t>в </a:t>
            </a:r>
            <a:r>
              <a:rPr sz="2000" spc="-5" dirty="0">
                <a:latin typeface="Arial"/>
                <a:cs typeface="Arial"/>
              </a:rPr>
              <a:t>процессе </a:t>
            </a:r>
            <a:r>
              <a:rPr sz="2000" spc="-10" dirty="0">
                <a:latin typeface="Arial"/>
                <a:cs typeface="Arial"/>
              </a:rPr>
              <a:t>разложения  навоза </a:t>
            </a:r>
            <a:r>
              <a:rPr sz="2000" spc="-15" dirty="0">
                <a:latin typeface="Arial"/>
                <a:cs typeface="Arial"/>
              </a:rPr>
              <a:t>его </a:t>
            </a:r>
            <a:r>
              <a:rPr sz="2000" spc="-10" dirty="0">
                <a:latin typeface="Arial"/>
                <a:cs typeface="Arial"/>
              </a:rPr>
              <a:t>температура </a:t>
            </a:r>
            <a:r>
              <a:rPr sz="2000" spc="-15" dirty="0">
                <a:latin typeface="Arial"/>
                <a:cs typeface="Arial"/>
              </a:rPr>
              <a:t>повышается </a:t>
            </a:r>
            <a:r>
              <a:rPr sz="2000" spc="-5" dirty="0">
                <a:latin typeface="Arial"/>
                <a:cs typeface="Arial"/>
              </a:rPr>
              <a:t>до 60-70 </a:t>
            </a:r>
            <a:r>
              <a:rPr sz="1950" spc="0" baseline="25641" dirty="0">
                <a:latin typeface="Arial"/>
                <a:cs typeface="Arial"/>
              </a:rPr>
              <a:t>о</a:t>
            </a:r>
            <a:r>
              <a:rPr sz="2000" spc="0" dirty="0">
                <a:latin typeface="Arial"/>
                <a:cs typeface="Arial"/>
              </a:rPr>
              <a:t>С, </a:t>
            </a:r>
            <a:r>
              <a:rPr sz="2000" spc="-15" dirty="0">
                <a:latin typeface="Arial"/>
                <a:cs typeface="Arial"/>
              </a:rPr>
              <a:t>что приводит </a:t>
            </a:r>
            <a:r>
              <a:rPr sz="2000" dirty="0">
                <a:latin typeface="Arial"/>
                <a:cs typeface="Arial"/>
              </a:rPr>
              <a:t>к  </a:t>
            </a:r>
            <a:r>
              <a:rPr sz="2000" spc="-20" dirty="0">
                <a:latin typeface="Arial"/>
                <a:cs typeface="Arial"/>
              </a:rPr>
              <a:t>гибели </a:t>
            </a:r>
            <a:r>
              <a:rPr sz="2000" spc="-15" dirty="0">
                <a:latin typeface="Arial"/>
                <a:cs typeface="Arial"/>
              </a:rPr>
              <a:t>зачатков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сорняков.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8305" y="3475558"/>
            <a:ext cx="2387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8.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35401" y="3475558"/>
            <a:ext cx="82765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804035" algn="l"/>
                <a:tab pos="2282825" algn="l"/>
                <a:tab pos="3674110" algn="l"/>
                <a:tab pos="5490845" algn="l"/>
                <a:tab pos="6109335" algn="l"/>
                <a:tab pos="7500620" algn="l"/>
                <a:tab pos="7842250" algn="l"/>
              </a:tabLst>
            </a:pPr>
            <a:r>
              <a:rPr sz="2000" spc="15" dirty="0">
                <a:latin typeface="Arial"/>
                <a:cs typeface="Arial"/>
              </a:rPr>
              <a:t>М</a:t>
            </a:r>
            <a:r>
              <a:rPr sz="2000" dirty="0">
                <a:latin typeface="Arial"/>
                <a:cs typeface="Arial"/>
              </a:rPr>
              <a:t>еро</a:t>
            </a:r>
            <a:r>
              <a:rPr sz="2000" spc="-10" dirty="0">
                <a:latin typeface="Arial"/>
                <a:cs typeface="Arial"/>
              </a:rPr>
              <a:t>п</a:t>
            </a:r>
            <a:r>
              <a:rPr sz="2000" dirty="0">
                <a:latin typeface="Arial"/>
                <a:cs typeface="Arial"/>
              </a:rPr>
              <a:t>р</a:t>
            </a:r>
            <a:r>
              <a:rPr sz="2000" spc="-5" dirty="0">
                <a:latin typeface="Arial"/>
                <a:cs typeface="Arial"/>
              </a:rPr>
              <a:t>и</a:t>
            </a:r>
            <a:r>
              <a:rPr sz="2000" spc="-10" dirty="0">
                <a:latin typeface="Arial"/>
                <a:cs typeface="Arial"/>
              </a:rPr>
              <a:t>ят</a:t>
            </a:r>
            <a:r>
              <a:rPr sz="2000" spc="-20" dirty="0">
                <a:latin typeface="Arial"/>
                <a:cs typeface="Arial"/>
              </a:rPr>
              <a:t>и</a:t>
            </a:r>
            <a:r>
              <a:rPr sz="2000" dirty="0">
                <a:latin typeface="Arial"/>
                <a:cs typeface="Arial"/>
              </a:rPr>
              <a:t>я	</a:t>
            </a:r>
            <a:r>
              <a:rPr sz="2000" spc="-10" dirty="0">
                <a:latin typeface="Arial"/>
                <a:cs typeface="Arial"/>
              </a:rPr>
              <a:t>п</a:t>
            </a:r>
            <a:r>
              <a:rPr sz="2000" dirty="0">
                <a:latin typeface="Arial"/>
                <a:cs typeface="Arial"/>
              </a:rPr>
              <a:t>о	</a:t>
            </a:r>
            <a:r>
              <a:rPr sz="2000" spc="0" dirty="0">
                <a:latin typeface="Arial"/>
                <a:cs typeface="Arial"/>
              </a:rPr>
              <a:t>с</a:t>
            </a:r>
            <a:r>
              <a:rPr sz="2000" spc="-5" dirty="0">
                <a:latin typeface="Arial"/>
                <a:cs typeface="Arial"/>
              </a:rPr>
              <a:t>ни</a:t>
            </a:r>
            <a:r>
              <a:rPr sz="2000" spc="-10" dirty="0">
                <a:latin typeface="Arial"/>
                <a:cs typeface="Arial"/>
              </a:rPr>
              <a:t>ж</a:t>
            </a:r>
            <a:r>
              <a:rPr sz="2000" spc="-15" dirty="0">
                <a:latin typeface="Arial"/>
                <a:cs typeface="Arial"/>
              </a:rPr>
              <a:t>е</a:t>
            </a:r>
            <a:r>
              <a:rPr sz="2000" spc="-5" dirty="0">
                <a:latin typeface="Arial"/>
                <a:cs typeface="Arial"/>
              </a:rPr>
              <a:t>ни</a:t>
            </a:r>
            <a:r>
              <a:rPr sz="2000" dirty="0">
                <a:latin typeface="Arial"/>
                <a:cs typeface="Arial"/>
              </a:rPr>
              <a:t>ю	</a:t>
            </a:r>
            <a:r>
              <a:rPr sz="2000" spc="-10" dirty="0">
                <a:latin typeface="Arial"/>
                <a:cs typeface="Arial"/>
              </a:rPr>
              <a:t>з</a:t>
            </a:r>
            <a:r>
              <a:rPr sz="2000" dirty="0">
                <a:latin typeface="Arial"/>
                <a:cs typeface="Arial"/>
              </a:rPr>
              <a:t>а</a:t>
            </a:r>
            <a:r>
              <a:rPr sz="2000" spc="10" dirty="0">
                <a:latin typeface="Arial"/>
                <a:cs typeface="Arial"/>
              </a:rPr>
              <a:t>с</a:t>
            </a:r>
            <a:r>
              <a:rPr sz="2000" dirty="0">
                <a:latin typeface="Arial"/>
                <a:cs typeface="Arial"/>
              </a:rPr>
              <a:t>ор</a:t>
            </a:r>
            <a:r>
              <a:rPr sz="2000" spc="-15" dirty="0">
                <a:latin typeface="Arial"/>
                <a:cs typeface="Arial"/>
              </a:rPr>
              <a:t>е</a:t>
            </a:r>
            <a:r>
              <a:rPr sz="2000" spc="-5" dirty="0">
                <a:latin typeface="Arial"/>
                <a:cs typeface="Arial"/>
              </a:rPr>
              <a:t>нн</a:t>
            </a:r>
            <a:r>
              <a:rPr sz="2000" spc="-15" dirty="0">
                <a:latin typeface="Arial"/>
                <a:cs typeface="Arial"/>
              </a:rPr>
              <a:t>о</a:t>
            </a:r>
            <a:r>
              <a:rPr sz="2000" spc="0" dirty="0">
                <a:latin typeface="Arial"/>
                <a:cs typeface="Arial"/>
              </a:rPr>
              <a:t>с</a:t>
            </a:r>
            <a:r>
              <a:rPr sz="2000" spc="-10" dirty="0">
                <a:latin typeface="Arial"/>
                <a:cs typeface="Arial"/>
              </a:rPr>
              <a:t>т</a:t>
            </a:r>
            <a:r>
              <a:rPr sz="2000" dirty="0">
                <a:latin typeface="Arial"/>
                <a:cs typeface="Arial"/>
              </a:rPr>
              <a:t>и	</a:t>
            </a:r>
            <a:r>
              <a:rPr sz="2000" spc="-10" dirty="0">
                <a:latin typeface="Arial"/>
                <a:cs typeface="Arial"/>
              </a:rPr>
              <a:t>п</a:t>
            </a:r>
            <a:r>
              <a:rPr sz="2000" dirty="0">
                <a:latin typeface="Arial"/>
                <a:cs typeface="Arial"/>
              </a:rPr>
              <a:t>ри	оро</a:t>
            </a:r>
            <a:r>
              <a:rPr sz="2000" spc="-15" dirty="0">
                <a:latin typeface="Arial"/>
                <a:cs typeface="Arial"/>
              </a:rPr>
              <a:t>ш</a:t>
            </a:r>
            <a:r>
              <a:rPr sz="2000" dirty="0">
                <a:latin typeface="Arial"/>
                <a:cs typeface="Arial"/>
              </a:rPr>
              <a:t>е</a:t>
            </a:r>
            <a:r>
              <a:rPr sz="2000" spc="-5" dirty="0">
                <a:latin typeface="Arial"/>
                <a:cs typeface="Arial"/>
              </a:rPr>
              <a:t>ни</a:t>
            </a:r>
            <a:r>
              <a:rPr sz="2000" dirty="0">
                <a:latin typeface="Arial"/>
                <a:cs typeface="Arial"/>
              </a:rPr>
              <a:t>и	–	</a:t>
            </a:r>
            <a:r>
              <a:rPr sz="2000" spc="-10" dirty="0">
                <a:latin typeface="Arial"/>
                <a:cs typeface="Arial"/>
              </a:rPr>
              <a:t>п</a:t>
            </a:r>
            <a:r>
              <a:rPr sz="2000" dirty="0">
                <a:latin typeface="Arial"/>
                <a:cs typeface="Arial"/>
              </a:rPr>
              <a:t>ри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34893" y="3780459"/>
            <a:ext cx="827913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112520" algn="l"/>
                <a:tab pos="2857500" algn="l"/>
                <a:tab pos="3951604" algn="l"/>
                <a:tab pos="5387340" algn="l"/>
                <a:tab pos="5660390" algn="l"/>
                <a:tab pos="6719570" algn="l"/>
                <a:tab pos="6998334" algn="l"/>
                <a:tab pos="7798434" algn="l"/>
              </a:tabLst>
            </a:pPr>
            <a:r>
              <a:rPr sz="2000" spc="-10" dirty="0">
                <a:latin typeface="Arial"/>
                <a:cs typeface="Arial"/>
              </a:rPr>
              <a:t>п</a:t>
            </a:r>
            <a:r>
              <a:rPr sz="2000" spc="-50" dirty="0">
                <a:latin typeface="Arial"/>
                <a:cs typeface="Arial"/>
              </a:rPr>
              <a:t>о</a:t>
            </a:r>
            <a:r>
              <a:rPr sz="2000" spc="-5" dirty="0">
                <a:latin typeface="Arial"/>
                <a:cs typeface="Arial"/>
              </a:rPr>
              <a:t>ли</a:t>
            </a:r>
            <a:r>
              <a:rPr sz="2000" spc="-25" dirty="0">
                <a:latin typeface="Arial"/>
                <a:cs typeface="Arial"/>
              </a:rPr>
              <a:t>в</a:t>
            </a:r>
            <a:r>
              <a:rPr sz="2000" dirty="0">
                <a:latin typeface="Arial"/>
                <a:cs typeface="Arial"/>
              </a:rPr>
              <a:t>ах	</a:t>
            </a:r>
            <a:r>
              <a:rPr sz="2000" spc="0" dirty="0">
                <a:latin typeface="Arial"/>
                <a:cs typeface="Arial"/>
              </a:rPr>
              <a:t>з</a:t>
            </a:r>
            <a:r>
              <a:rPr sz="2000" spc="-15" dirty="0">
                <a:latin typeface="Arial"/>
                <a:cs typeface="Arial"/>
              </a:rPr>
              <a:t>а</a:t>
            </a:r>
            <a:r>
              <a:rPr sz="2000" spc="10" dirty="0">
                <a:latin typeface="Arial"/>
                <a:cs typeface="Arial"/>
              </a:rPr>
              <a:t>с</a:t>
            </a:r>
            <a:r>
              <a:rPr sz="2000" dirty="0">
                <a:latin typeface="Arial"/>
                <a:cs typeface="Arial"/>
              </a:rPr>
              <a:t>оре</a:t>
            </a:r>
            <a:r>
              <a:rPr sz="2000" spc="-15" dirty="0">
                <a:latin typeface="Arial"/>
                <a:cs typeface="Arial"/>
              </a:rPr>
              <a:t>н</a:t>
            </a:r>
            <a:r>
              <a:rPr sz="2000" spc="-5" dirty="0">
                <a:latin typeface="Arial"/>
                <a:cs typeface="Arial"/>
              </a:rPr>
              <a:t>н</a:t>
            </a:r>
            <a:r>
              <a:rPr sz="2000" spc="-15" dirty="0">
                <a:latin typeface="Arial"/>
                <a:cs typeface="Arial"/>
              </a:rPr>
              <a:t>о</a:t>
            </a:r>
            <a:r>
              <a:rPr sz="2000" spc="0" dirty="0">
                <a:latin typeface="Arial"/>
                <a:cs typeface="Arial"/>
              </a:rPr>
              <a:t>с</a:t>
            </a:r>
            <a:r>
              <a:rPr sz="2000" spc="-10" dirty="0">
                <a:latin typeface="Arial"/>
                <a:cs typeface="Arial"/>
              </a:rPr>
              <a:t>т</a:t>
            </a:r>
            <a:r>
              <a:rPr sz="2000" dirty="0">
                <a:latin typeface="Arial"/>
                <a:cs typeface="Arial"/>
              </a:rPr>
              <a:t>ь	</a:t>
            </a:r>
            <a:r>
              <a:rPr sz="2000" spc="-10" dirty="0">
                <a:latin typeface="Arial"/>
                <a:cs typeface="Arial"/>
              </a:rPr>
              <a:t>п</a:t>
            </a:r>
            <a:r>
              <a:rPr sz="2000" dirty="0">
                <a:latin typeface="Arial"/>
                <a:cs typeface="Arial"/>
              </a:rPr>
              <a:t>о</a:t>
            </a:r>
            <a:r>
              <a:rPr sz="2000" spc="0" dirty="0">
                <a:latin typeface="Arial"/>
                <a:cs typeface="Arial"/>
              </a:rPr>
              <a:t>с</a:t>
            </a:r>
            <a:r>
              <a:rPr sz="2000" spc="-15" dirty="0">
                <a:latin typeface="Arial"/>
                <a:cs typeface="Arial"/>
              </a:rPr>
              <a:t>е</a:t>
            </a:r>
            <a:r>
              <a:rPr sz="2000" spc="-25" dirty="0">
                <a:latin typeface="Arial"/>
                <a:cs typeface="Arial"/>
              </a:rPr>
              <a:t>в</a:t>
            </a:r>
            <a:r>
              <a:rPr sz="2000" dirty="0">
                <a:latin typeface="Arial"/>
                <a:cs typeface="Arial"/>
              </a:rPr>
              <a:t>ов	</a:t>
            </a:r>
            <a:r>
              <a:rPr sz="2000" spc="-35" dirty="0">
                <a:latin typeface="Arial"/>
                <a:cs typeface="Arial"/>
              </a:rPr>
              <a:t>в</a:t>
            </a:r>
            <a:r>
              <a:rPr sz="2000" spc="-25" dirty="0">
                <a:latin typeface="Arial"/>
                <a:cs typeface="Arial"/>
              </a:rPr>
              <a:t>о</a:t>
            </a:r>
            <a:r>
              <a:rPr sz="2000" spc="-10" dirty="0">
                <a:latin typeface="Arial"/>
                <a:cs typeface="Arial"/>
              </a:rPr>
              <a:t>з</a:t>
            </a:r>
            <a:r>
              <a:rPr sz="2000" spc="-15" dirty="0">
                <a:latin typeface="Arial"/>
                <a:cs typeface="Arial"/>
              </a:rPr>
              <a:t>р</a:t>
            </a:r>
            <a:r>
              <a:rPr sz="2000" dirty="0">
                <a:latin typeface="Arial"/>
                <a:cs typeface="Arial"/>
              </a:rPr>
              <a:t>а</a:t>
            </a:r>
            <a:r>
              <a:rPr sz="2000" spc="0" dirty="0">
                <a:latin typeface="Arial"/>
                <a:cs typeface="Arial"/>
              </a:rPr>
              <a:t>с</a:t>
            </a:r>
            <a:r>
              <a:rPr sz="2000" spc="-35" dirty="0">
                <a:latin typeface="Arial"/>
                <a:cs typeface="Arial"/>
              </a:rPr>
              <a:t>т</a:t>
            </a:r>
            <a:r>
              <a:rPr sz="2000" dirty="0">
                <a:latin typeface="Arial"/>
                <a:cs typeface="Arial"/>
              </a:rPr>
              <a:t>а</a:t>
            </a:r>
            <a:r>
              <a:rPr sz="2000" spc="-75" dirty="0">
                <a:latin typeface="Arial"/>
                <a:cs typeface="Arial"/>
              </a:rPr>
              <a:t>е</a:t>
            </a:r>
            <a:r>
              <a:rPr sz="2000" dirty="0">
                <a:latin typeface="Arial"/>
                <a:cs typeface="Arial"/>
              </a:rPr>
              <a:t>т	в	</a:t>
            </a:r>
            <a:r>
              <a:rPr sz="2000" spc="-5" dirty="0">
                <a:latin typeface="Arial"/>
                <a:cs typeface="Arial"/>
              </a:rPr>
              <a:t>д</a:t>
            </a:r>
            <a:r>
              <a:rPr sz="2000" spc="-15" dirty="0">
                <a:latin typeface="Arial"/>
                <a:cs typeface="Arial"/>
              </a:rPr>
              <a:t>е</a:t>
            </a:r>
            <a:r>
              <a:rPr sz="2000" spc="0" dirty="0">
                <a:latin typeface="Arial"/>
                <a:cs typeface="Arial"/>
              </a:rPr>
              <a:t>с</a:t>
            </a:r>
            <a:r>
              <a:rPr sz="2000" spc="-10" dirty="0">
                <a:latin typeface="Arial"/>
                <a:cs typeface="Arial"/>
              </a:rPr>
              <a:t>ят</a:t>
            </a:r>
            <a:r>
              <a:rPr sz="2000" spc="-5" dirty="0">
                <a:latin typeface="Arial"/>
                <a:cs typeface="Arial"/>
              </a:rPr>
              <a:t>к</a:t>
            </a:r>
            <a:r>
              <a:rPr sz="2000" dirty="0">
                <a:latin typeface="Arial"/>
                <a:cs typeface="Arial"/>
              </a:rPr>
              <a:t>и	и	</a:t>
            </a:r>
            <a:r>
              <a:rPr sz="2000" spc="25" dirty="0">
                <a:latin typeface="Arial"/>
                <a:cs typeface="Arial"/>
              </a:rPr>
              <a:t>с</a:t>
            </a:r>
            <a:r>
              <a:rPr sz="2000" spc="-50" dirty="0">
                <a:latin typeface="Arial"/>
                <a:cs typeface="Arial"/>
              </a:rPr>
              <a:t>о</a:t>
            </a:r>
            <a:r>
              <a:rPr sz="2000" spc="-20" dirty="0">
                <a:latin typeface="Arial"/>
                <a:cs typeface="Arial"/>
              </a:rPr>
              <a:t>т</a:t>
            </a:r>
            <a:r>
              <a:rPr sz="2000" spc="-5" dirty="0">
                <a:latin typeface="Arial"/>
                <a:cs typeface="Arial"/>
              </a:rPr>
              <a:t>н</a:t>
            </a:r>
            <a:r>
              <a:rPr sz="2000" dirty="0">
                <a:latin typeface="Arial"/>
                <a:cs typeface="Arial"/>
              </a:rPr>
              <a:t>и	р</a:t>
            </a:r>
            <a:r>
              <a:rPr sz="2000" spc="-35" dirty="0">
                <a:latin typeface="Arial"/>
                <a:cs typeface="Arial"/>
              </a:rPr>
              <a:t>а</a:t>
            </a:r>
            <a:r>
              <a:rPr sz="2000" spc="0" dirty="0">
                <a:latin typeface="Arial"/>
                <a:cs typeface="Arial"/>
              </a:rPr>
              <a:t>з</a:t>
            </a:r>
            <a:r>
              <a:rPr sz="2000" dirty="0">
                <a:latin typeface="Arial"/>
                <a:cs typeface="Arial"/>
              </a:rPr>
              <a:t>,  </a:t>
            </a:r>
            <a:r>
              <a:rPr sz="2000" spc="-5" dirty="0">
                <a:latin typeface="Arial"/>
                <a:cs typeface="Arial"/>
              </a:rPr>
              <a:t>причем обилие </a:t>
            </a:r>
            <a:r>
              <a:rPr sz="2000" dirty="0">
                <a:latin typeface="Arial"/>
                <a:cs typeface="Arial"/>
              </a:rPr>
              <a:t>сорняков </a:t>
            </a:r>
            <a:r>
              <a:rPr sz="2000" spc="-20" dirty="0">
                <a:latin typeface="Arial"/>
                <a:cs typeface="Arial"/>
              </a:rPr>
              <a:t>увеличивается </a:t>
            </a:r>
            <a:r>
              <a:rPr sz="2000" dirty="0">
                <a:latin typeface="Arial"/>
                <a:cs typeface="Arial"/>
              </a:rPr>
              <a:t>с </a:t>
            </a:r>
            <a:r>
              <a:rPr sz="2000" spc="-5" dirty="0">
                <a:latin typeface="Arial"/>
                <a:cs typeface="Arial"/>
              </a:rPr>
              <a:t>повышением норм</a:t>
            </a:r>
            <a:r>
              <a:rPr sz="2000" spc="36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полива.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33874" y="4390263"/>
            <a:ext cx="12223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50875" algn="l"/>
              </a:tabLst>
            </a:pPr>
            <a:r>
              <a:rPr sz="2000" spc="-85" dirty="0">
                <a:latin typeface="Arial"/>
                <a:cs typeface="Arial"/>
              </a:rPr>
              <a:t>Т</a:t>
            </a:r>
            <a:r>
              <a:rPr sz="2000" dirty="0">
                <a:latin typeface="Arial"/>
                <a:cs typeface="Arial"/>
              </a:rPr>
              <a:t>а</a:t>
            </a:r>
            <a:r>
              <a:rPr sz="2000" spc="-5" dirty="0">
                <a:latin typeface="Arial"/>
                <a:cs typeface="Arial"/>
              </a:rPr>
              <a:t>к</a:t>
            </a:r>
            <a:r>
              <a:rPr sz="2000" dirty="0">
                <a:latin typeface="Arial"/>
                <a:cs typeface="Arial"/>
              </a:rPr>
              <a:t>,	</a:t>
            </a:r>
            <a:r>
              <a:rPr sz="2000" spc="-15" dirty="0">
                <a:latin typeface="Arial"/>
                <a:cs typeface="Arial"/>
              </a:rPr>
              <a:t>е</a:t>
            </a:r>
            <a:r>
              <a:rPr sz="2000" spc="0" dirty="0">
                <a:latin typeface="Arial"/>
                <a:cs typeface="Arial"/>
              </a:rPr>
              <a:t>с</a:t>
            </a:r>
            <a:r>
              <a:rPr sz="2000" spc="-5" dirty="0">
                <a:latin typeface="Arial"/>
                <a:cs typeface="Arial"/>
              </a:rPr>
              <a:t>л</a:t>
            </a:r>
            <a:r>
              <a:rPr sz="2000" dirty="0">
                <a:latin typeface="Arial"/>
                <a:cs typeface="Arial"/>
              </a:rPr>
              <a:t>и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236131" y="4313554"/>
            <a:ext cx="2959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7" baseline="-16666" dirty="0">
                <a:latin typeface="Arial"/>
                <a:cs typeface="Arial"/>
              </a:rPr>
              <a:t>м</a:t>
            </a:r>
            <a:r>
              <a:rPr sz="1300" spc="10" dirty="0">
                <a:latin typeface="Arial"/>
                <a:cs typeface="Arial"/>
              </a:rPr>
              <a:t>2</a:t>
            </a:r>
            <a:endParaRPr sz="13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676225" y="4389754"/>
            <a:ext cx="21393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84375" algn="l"/>
              </a:tabLst>
            </a:pPr>
            <a:r>
              <a:rPr sz="2000" spc="-5" dirty="0">
                <a:latin typeface="Arial"/>
                <a:cs typeface="Arial"/>
              </a:rPr>
              <a:t>н</a:t>
            </a:r>
            <a:r>
              <a:rPr sz="2000" dirty="0">
                <a:latin typeface="Arial"/>
                <a:cs typeface="Arial"/>
              </a:rPr>
              <a:t>а</a:t>
            </a:r>
            <a:r>
              <a:rPr sz="2000" spc="-35" dirty="0">
                <a:latin typeface="Arial"/>
                <a:cs typeface="Arial"/>
              </a:rPr>
              <a:t>с</a:t>
            </a:r>
            <a:r>
              <a:rPr sz="2000" dirty="0">
                <a:latin typeface="Arial"/>
                <a:cs typeface="Arial"/>
              </a:rPr>
              <a:t>ч</a:t>
            </a:r>
            <a:r>
              <a:rPr sz="2000" spc="-5" dirty="0">
                <a:latin typeface="Arial"/>
                <a:cs typeface="Arial"/>
              </a:rPr>
              <a:t>и</a:t>
            </a:r>
            <a:r>
              <a:rPr sz="2000" spc="-10" dirty="0">
                <a:latin typeface="Arial"/>
                <a:cs typeface="Arial"/>
              </a:rPr>
              <a:t>т</a:t>
            </a:r>
            <a:r>
              <a:rPr sz="2000" spc="-15" dirty="0">
                <a:latin typeface="Arial"/>
                <a:cs typeface="Arial"/>
              </a:rPr>
              <a:t>ы</a:t>
            </a:r>
            <a:r>
              <a:rPr sz="2000" spc="-25" dirty="0">
                <a:latin typeface="Arial"/>
                <a:cs typeface="Arial"/>
              </a:rPr>
              <a:t>в</a:t>
            </a:r>
            <a:r>
              <a:rPr sz="2000" spc="-15" dirty="0">
                <a:latin typeface="Arial"/>
                <a:cs typeface="Arial"/>
              </a:rPr>
              <a:t>а</a:t>
            </a:r>
            <a:r>
              <a:rPr sz="2000" spc="10" dirty="0">
                <a:latin typeface="Arial"/>
                <a:cs typeface="Arial"/>
              </a:rPr>
              <a:t>л</a:t>
            </a:r>
            <a:r>
              <a:rPr sz="2000" dirty="0">
                <a:latin typeface="Arial"/>
                <a:cs typeface="Arial"/>
              </a:rPr>
              <a:t>о</a:t>
            </a:r>
            <a:r>
              <a:rPr sz="2000" spc="-10" dirty="0">
                <a:latin typeface="Arial"/>
                <a:cs typeface="Arial"/>
              </a:rPr>
              <a:t>с</a:t>
            </a:r>
            <a:r>
              <a:rPr sz="2000" dirty="0">
                <a:latin typeface="Arial"/>
                <a:cs typeface="Arial"/>
              </a:rPr>
              <a:t>ь	8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36216" y="4694656"/>
            <a:ext cx="11785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сорняков,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887905" y="4390263"/>
            <a:ext cx="420433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430">
              <a:lnSpc>
                <a:spcPct val="100000"/>
              </a:lnSpc>
              <a:spcBef>
                <a:spcPts val="100"/>
              </a:spcBef>
              <a:tabLst>
                <a:tab pos="464820" algn="l"/>
                <a:tab pos="1085215" algn="l"/>
                <a:tab pos="1673225" algn="l"/>
                <a:tab pos="2148840" algn="l"/>
                <a:tab pos="2240280" algn="l"/>
                <a:tab pos="3183255" algn="l"/>
                <a:tab pos="3596640" algn="l"/>
                <a:tab pos="3808095" algn="l"/>
                <a:tab pos="4049395" algn="l"/>
              </a:tabLst>
            </a:pPr>
            <a:r>
              <a:rPr sz="2000" spc="-15" dirty="0">
                <a:latin typeface="Arial"/>
                <a:cs typeface="Arial"/>
              </a:rPr>
              <a:t>н</a:t>
            </a:r>
            <a:r>
              <a:rPr sz="2000" dirty="0">
                <a:latin typeface="Arial"/>
                <a:cs typeface="Arial"/>
              </a:rPr>
              <a:t>а	</a:t>
            </a:r>
            <a:r>
              <a:rPr sz="2000" spc="-48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у</a:t>
            </a:r>
            <a:r>
              <a:rPr sz="2000" dirty="0">
                <a:latin typeface="Arial"/>
                <a:cs typeface="Arial"/>
              </a:rPr>
              <a:t>ч</a:t>
            </a:r>
            <a:r>
              <a:rPr sz="2000" spc="-15" dirty="0">
                <a:latin typeface="Arial"/>
                <a:cs typeface="Arial"/>
              </a:rPr>
              <a:t>а</a:t>
            </a:r>
            <a:r>
              <a:rPr sz="2000" spc="0" dirty="0">
                <a:latin typeface="Arial"/>
                <a:cs typeface="Arial"/>
              </a:rPr>
              <a:t>с</a:t>
            </a:r>
            <a:r>
              <a:rPr sz="2000" spc="-10" dirty="0">
                <a:latin typeface="Arial"/>
                <a:cs typeface="Arial"/>
              </a:rPr>
              <a:t>т</a:t>
            </a:r>
            <a:r>
              <a:rPr sz="2000" spc="40" dirty="0">
                <a:latin typeface="Arial"/>
                <a:cs typeface="Arial"/>
              </a:rPr>
              <a:t>к</a:t>
            </a:r>
            <a:r>
              <a:rPr sz="2000" dirty="0">
                <a:latin typeface="Arial"/>
                <a:cs typeface="Arial"/>
              </a:rPr>
              <a:t>ах	</a:t>
            </a:r>
            <a:r>
              <a:rPr sz="2000" spc="-20" dirty="0">
                <a:latin typeface="Arial"/>
                <a:cs typeface="Arial"/>
              </a:rPr>
              <a:t>б</a:t>
            </a:r>
            <a:r>
              <a:rPr sz="2000" spc="-50" dirty="0">
                <a:latin typeface="Arial"/>
                <a:cs typeface="Arial"/>
              </a:rPr>
              <a:t>е</a:t>
            </a:r>
            <a:r>
              <a:rPr sz="2000" dirty="0">
                <a:latin typeface="Arial"/>
                <a:cs typeface="Arial"/>
              </a:rPr>
              <a:t>з		</a:t>
            </a:r>
            <a:r>
              <a:rPr sz="2000" spc="-15" dirty="0">
                <a:latin typeface="Arial"/>
                <a:cs typeface="Arial"/>
              </a:rPr>
              <a:t>о</a:t>
            </a:r>
            <a:r>
              <a:rPr sz="2000" dirty="0">
                <a:latin typeface="Arial"/>
                <a:cs typeface="Arial"/>
              </a:rPr>
              <a:t>р</a:t>
            </a:r>
            <a:r>
              <a:rPr sz="2000" spc="-15" dirty="0">
                <a:latin typeface="Arial"/>
                <a:cs typeface="Arial"/>
              </a:rPr>
              <a:t>о</a:t>
            </a:r>
            <a:r>
              <a:rPr sz="2000" spc="-5" dirty="0">
                <a:latin typeface="Arial"/>
                <a:cs typeface="Arial"/>
              </a:rPr>
              <a:t>ш</a:t>
            </a:r>
            <a:r>
              <a:rPr sz="2000" dirty="0">
                <a:latin typeface="Arial"/>
                <a:cs typeface="Arial"/>
              </a:rPr>
              <a:t>е</a:t>
            </a:r>
            <a:r>
              <a:rPr sz="2000" spc="-15" dirty="0">
                <a:latin typeface="Arial"/>
                <a:cs typeface="Arial"/>
              </a:rPr>
              <a:t>н</a:t>
            </a:r>
            <a:r>
              <a:rPr sz="2000" spc="-5" dirty="0">
                <a:latin typeface="Arial"/>
                <a:cs typeface="Arial"/>
              </a:rPr>
              <a:t>и</a:t>
            </a:r>
            <a:r>
              <a:rPr sz="2000" dirty="0">
                <a:latin typeface="Arial"/>
                <a:cs typeface="Arial"/>
              </a:rPr>
              <a:t>я	</a:t>
            </a:r>
            <a:r>
              <a:rPr sz="2000" spc="-5" dirty="0">
                <a:latin typeface="Arial"/>
                <a:cs typeface="Arial"/>
              </a:rPr>
              <a:t>н</a:t>
            </a:r>
            <a:r>
              <a:rPr sz="2000" dirty="0">
                <a:latin typeface="Arial"/>
                <a:cs typeface="Arial"/>
              </a:rPr>
              <a:t>а	1  </a:t>
            </a:r>
            <a:r>
              <a:rPr sz="2000" spc="-25" dirty="0">
                <a:latin typeface="Arial"/>
                <a:cs typeface="Arial"/>
              </a:rPr>
              <a:t>то	</a:t>
            </a:r>
            <a:r>
              <a:rPr sz="2000" spc="-5" dirty="0">
                <a:latin typeface="Arial"/>
                <a:cs typeface="Arial"/>
              </a:rPr>
              <a:t>при	нормах	</a:t>
            </a:r>
            <a:r>
              <a:rPr sz="2000" spc="-15" dirty="0">
                <a:latin typeface="Arial"/>
                <a:cs typeface="Arial"/>
              </a:rPr>
              <a:t>полива	</a:t>
            </a:r>
            <a:r>
              <a:rPr sz="2000" dirty="0">
                <a:latin typeface="Arial"/>
                <a:cs typeface="Arial"/>
              </a:rPr>
              <a:t>800	и</a:t>
            </a:r>
            <a:endParaRPr sz="2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023406" y="4694656"/>
            <a:ext cx="27901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75970" algn="l"/>
                <a:tab pos="1290955" algn="l"/>
              </a:tabLst>
            </a:pPr>
            <a:r>
              <a:rPr sz="2000" dirty="0">
                <a:latin typeface="Arial"/>
                <a:cs typeface="Arial"/>
              </a:rPr>
              <a:t>28</a:t>
            </a:r>
            <a:r>
              <a:rPr sz="2000" spc="-15" dirty="0">
                <a:latin typeface="Arial"/>
                <a:cs typeface="Arial"/>
              </a:rPr>
              <a:t>0</a:t>
            </a:r>
            <a:r>
              <a:rPr sz="2000" dirty="0">
                <a:latin typeface="Arial"/>
                <a:cs typeface="Arial"/>
              </a:rPr>
              <a:t>0	м3	ч</a:t>
            </a:r>
            <a:r>
              <a:rPr sz="2000" spc="-20" dirty="0">
                <a:latin typeface="Arial"/>
                <a:cs typeface="Arial"/>
              </a:rPr>
              <a:t>и</a:t>
            </a:r>
            <a:r>
              <a:rPr sz="2000" spc="0" dirty="0">
                <a:latin typeface="Arial"/>
                <a:cs typeface="Arial"/>
              </a:rPr>
              <a:t>с</a:t>
            </a:r>
            <a:r>
              <a:rPr sz="2000" spc="-5" dirty="0">
                <a:latin typeface="Arial"/>
                <a:cs typeface="Arial"/>
              </a:rPr>
              <a:t>л</a:t>
            </a:r>
            <a:r>
              <a:rPr sz="2000" dirty="0">
                <a:latin typeface="Arial"/>
                <a:cs typeface="Arial"/>
              </a:rPr>
              <a:t>е</a:t>
            </a:r>
            <a:r>
              <a:rPr sz="2000" spc="-15" dirty="0">
                <a:latin typeface="Arial"/>
                <a:cs typeface="Arial"/>
              </a:rPr>
              <a:t>н</a:t>
            </a:r>
            <a:r>
              <a:rPr sz="2000" spc="-5" dirty="0">
                <a:latin typeface="Arial"/>
                <a:cs typeface="Arial"/>
              </a:rPr>
              <a:t>н</a:t>
            </a:r>
            <a:r>
              <a:rPr sz="2000" dirty="0">
                <a:latin typeface="Arial"/>
                <a:cs typeface="Arial"/>
              </a:rPr>
              <a:t>о</a:t>
            </a:r>
            <a:r>
              <a:rPr sz="2000" spc="0" dirty="0">
                <a:latin typeface="Arial"/>
                <a:cs typeface="Arial"/>
              </a:rPr>
              <a:t>с</a:t>
            </a:r>
            <a:r>
              <a:rPr sz="2000" spc="-20" dirty="0">
                <a:latin typeface="Arial"/>
                <a:cs typeface="Arial"/>
              </a:rPr>
              <a:t>т</a:t>
            </a:r>
            <a:r>
              <a:rPr sz="2000" dirty="0">
                <a:latin typeface="Arial"/>
                <a:cs typeface="Arial"/>
              </a:rPr>
              <a:t>ь</a:t>
            </a:r>
            <a:endParaRPr sz="2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35453" y="4999558"/>
            <a:ext cx="827976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just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Arial"/>
                <a:cs typeface="Arial"/>
              </a:rPr>
              <a:t>возрастала </a:t>
            </a:r>
            <a:r>
              <a:rPr sz="2000" spc="-20" dirty="0">
                <a:latin typeface="Arial"/>
                <a:cs typeface="Arial"/>
              </a:rPr>
              <a:t>соответственно </a:t>
            </a:r>
            <a:r>
              <a:rPr sz="2000" spc="-5" dirty="0">
                <a:latin typeface="Arial"/>
                <a:cs typeface="Arial"/>
              </a:rPr>
              <a:t>до 480 </a:t>
            </a:r>
            <a:r>
              <a:rPr sz="2000" dirty="0">
                <a:latin typeface="Arial"/>
                <a:cs typeface="Arial"/>
              </a:rPr>
              <a:t>и 813 </a:t>
            </a:r>
            <a:r>
              <a:rPr sz="2000" spc="-5" dirty="0">
                <a:latin typeface="Arial"/>
                <a:cs typeface="Arial"/>
              </a:rPr>
              <a:t>шт/м</a:t>
            </a:r>
            <a:r>
              <a:rPr sz="1950" spc="-7" baseline="25641" dirty="0">
                <a:latin typeface="Arial"/>
                <a:cs typeface="Arial"/>
              </a:rPr>
              <a:t>2</a:t>
            </a:r>
            <a:r>
              <a:rPr sz="2000" spc="-5" dirty="0">
                <a:latin typeface="Arial"/>
                <a:cs typeface="Arial"/>
              </a:rPr>
              <a:t>. Для </a:t>
            </a:r>
            <a:r>
              <a:rPr sz="2000" spc="-15" dirty="0">
                <a:latin typeface="Arial"/>
                <a:cs typeface="Arial"/>
              </a:rPr>
              <a:t>очистки  </a:t>
            </a:r>
            <a:r>
              <a:rPr sz="2000" spc="-10" dirty="0">
                <a:latin typeface="Arial"/>
                <a:cs typeface="Arial"/>
              </a:rPr>
              <a:t>применяют </a:t>
            </a:r>
            <a:r>
              <a:rPr sz="2000" spc="-15" dirty="0">
                <a:latin typeface="Arial"/>
                <a:cs typeface="Arial"/>
              </a:rPr>
              <a:t>отстойники, </a:t>
            </a:r>
            <a:r>
              <a:rPr sz="2000" spc="-5" dirty="0">
                <a:latin typeface="Arial"/>
                <a:cs typeface="Arial"/>
              </a:rPr>
              <a:t>западни, </a:t>
            </a:r>
            <a:r>
              <a:rPr sz="2000" spc="-10" dirty="0">
                <a:latin typeface="Arial"/>
                <a:cs typeface="Arial"/>
              </a:rPr>
              <a:t>щиты. </a:t>
            </a:r>
            <a:r>
              <a:rPr sz="2000" spc="-5" dirty="0">
                <a:latin typeface="Arial"/>
                <a:cs typeface="Arial"/>
              </a:rPr>
              <a:t>Скашивание </a:t>
            </a:r>
            <a:r>
              <a:rPr sz="2000" dirty="0">
                <a:latin typeface="Arial"/>
                <a:cs typeface="Arial"/>
              </a:rPr>
              <a:t>сорняков </a:t>
            </a:r>
            <a:r>
              <a:rPr sz="2000" spc="-10" dirty="0">
                <a:latin typeface="Arial"/>
                <a:cs typeface="Arial"/>
              </a:rPr>
              <a:t>по  берегам </a:t>
            </a:r>
            <a:r>
              <a:rPr sz="2000" spc="0" dirty="0">
                <a:latin typeface="Arial"/>
                <a:cs typeface="Arial"/>
              </a:rPr>
              <a:t>каналов </a:t>
            </a:r>
            <a:r>
              <a:rPr sz="2000" spc="-5" dirty="0">
                <a:latin typeface="Arial"/>
                <a:cs typeface="Arial"/>
              </a:rPr>
              <a:t>до их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обсеменения.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0" y="0"/>
            <a:ext cx="8874125" cy="307975"/>
          </a:xfrm>
          <a:prstGeom prst="rect">
            <a:avLst/>
          </a:prstGeom>
          <a:solidFill>
            <a:srgbClr val="69676D"/>
          </a:solidFill>
        </p:spPr>
        <p:txBody>
          <a:bodyPr vert="horz" wrap="square" lIns="0" tIns="31115" rIns="0" bIns="0" rtlCol="0">
            <a:spAutoFit/>
          </a:bodyPr>
          <a:lstStyle/>
          <a:p>
            <a:pPr marL="53975">
              <a:lnSpc>
                <a:spcPct val="100000"/>
              </a:lnSpc>
              <a:spcBef>
                <a:spcPts val="24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ЯГСХА. Лекции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по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земледелию. Сорные растения 2. С.В. Щукин.</a:t>
            </a:r>
            <a:r>
              <a:rPr sz="16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http://zemledelie.jimdo.com/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blind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2412" y="0"/>
            <a:ext cx="1905" cy="307975"/>
          </a:xfrm>
          <a:custGeom>
            <a:avLst/>
            <a:gdLst/>
            <a:ahLst/>
            <a:cxnLst/>
            <a:rect l="l" t="t" r="r" b="b"/>
            <a:pathLst>
              <a:path w="1904" h="307975">
                <a:moveTo>
                  <a:pt x="0" y="307975"/>
                </a:moveTo>
                <a:lnTo>
                  <a:pt x="1587" y="307975"/>
                </a:lnTo>
                <a:lnTo>
                  <a:pt x="1587" y="0"/>
                </a:lnTo>
                <a:lnTo>
                  <a:pt x="0" y="0"/>
                </a:lnTo>
                <a:lnTo>
                  <a:pt x="0" y="307975"/>
                </a:lnTo>
                <a:close/>
              </a:path>
            </a:pathLst>
          </a:custGeom>
          <a:solidFill>
            <a:srgbClr val="424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72562" y="0"/>
            <a:ext cx="12700" cy="307975"/>
          </a:xfrm>
          <a:custGeom>
            <a:avLst/>
            <a:gdLst/>
            <a:ahLst/>
            <a:cxnLst/>
            <a:rect l="l" t="t" r="r" b="b"/>
            <a:pathLst>
              <a:path w="12700" h="307975">
                <a:moveTo>
                  <a:pt x="0" y="307975"/>
                </a:moveTo>
                <a:lnTo>
                  <a:pt x="12700" y="307975"/>
                </a:lnTo>
                <a:lnTo>
                  <a:pt x="12700" y="0"/>
                </a:lnTo>
                <a:lnTo>
                  <a:pt x="0" y="0"/>
                </a:lnTo>
                <a:lnTo>
                  <a:pt x="0" y="307975"/>
                </a:lnTo>
                <a:close/>
              </a:path>
            </a:pathLst>
          </a:custGeom>
          <a:solidFill>
            <a:srgbClr val="424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2712" y="0"/>
            <a:ext cx="41275" cy="307975"/>
          </a:xfrm>
          <a:custGeom>
            <a:avLst/>
            <a:gdLst/>
            <a:ahLst/>
            <a:cxnLst/>
            <a:rect l="l" t="t" r="r" b="b"/>
            <a:pathLst>
              <a:path w="41275" h="307975">
                <a:moveTo>
                  <a:pt x="0" y="307975"/>
                </a:moveTo>
                <a:lnTo>
                  <a:pt x="41275" y="307975"/>
                </a:lnTo>
                <a:lnTo>
                  <a:pt x="41275" y="0"/>
                </a:lnTo>
                <a:lnTo>
                  <a:pt x="0" y="0"/>
                </a:lnTo>
                <a:lnTo>
                  <a:pt x="0" y="307975"/>
                </a:lnTo>
                <a:close/>
              </a:path>
            </a:pathLst>
          </a:custGeom>
          <a:solidFill>
            <a:srgbClr val="424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70962" y="0"/>
            <a:ext cx="5080" cy="307975"/>
          </a:xfrm>
          <a:custGeom>
            <a:avLst/>
            <a:gdLst/>
            <a:ahLst/>
            <a:cxnLst/>
            <a:rect l="l" t="t" r="r" b="b"/>
            <a:pathLst>
              <a:path w="5079" h="307975">
                <a:moveTo>
                  <a:pt x="0" y="307975"/>
                </a:moveTo>
                <a:lnTo>
                  <a:pt x="4762" y="307975"/>
                </a:lnTo>
                <a:lnTo>
                  <a:pt x="4762" y="0"/>
                </a:lnTo>
                <a:lnTo>
                  <a:pt x="0" y="0"/>
                </a:lnTo>
                <a:lnTo>
                  <a:pt x="0" y="307975"/>
                </a:lnTo>
                <a:close/>
              </a:path>
            </a:pathLst>
          </a:custGeom>
          <a:solidFill>
            <a:srgbClr val="424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42412" y="307975"/>
            <a:ext cx="1905" cy="92075"/>
          </a:xfrm>
          <a:custGeom>
            <a:avLst/>
            <a:gdLst/>
            <a:ahLst/>
            <a:cxnLst/>
            <a:rect l="l" t="t" r="r" b="b"/>
            <a:pathLst>
              <a:path w="1904" h="92075">
                <a:moveTo>
                  <a:pt x="0" y="92075"/>
                </a:moveTo>
                <a:lnTo>
                  <a:pt x="1587" y="92075"/>
                </a:lnTo>
                <a:lnTo>
                  <a:pt x="1587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4380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72562" y="307975"/>
            <a:ext cx="12700" cy="92075"/>
          </a:xfrm>
          <a:custGeom>
            <a:avLst/>
            <a:gdLst/>
            <a:ahLst/>
            <a:cxnLst/>
            <a:rect l="l" t="t" r="r" b="b"/>
            <a:pathLst>
              <a:path w="12700" h="92075">
                <a:moveTo>
                  <a:pt x="0" y="92075"/>
                </a:moveTo>
                <a:lnTo>
                  <a:pt x="12700" y="92075"/>
                </a:lnTo>
                <a:lnTo>
                  <a:pt x="127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4380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02712" y="307975"/>
            <a:ext cx="41275" cy="92075"/>
          </a:xfrm>
          <a:custGeom>
            <a:avLst/>
            <a:gdLst/>
            <a:ahLst/>
            <a:cxnLst/>
            <a:rect l="l" t="t" r="r" b="b"/>
            <a:pathLst>
              <a:path w="41275" h="92075">
                <a:moveTo>
                  <a:pt x="0" y="92075"/>
                </a:moveTo>
                <a:lnTo>
                  <a:pt x="41275" y="92075"/>
                </a:lnTo>
                <a:lnTo>
                  <a:pt x="41275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4380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73343" y="307975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131762"/>
                </a:moveTo>
                <a:lnTo>
                  <a:pt x="0" y="0"/>
                </a:lnTo>
                <a:lnTo>
                  <a:pt x="0" y="131762"/>
                </a:lnTo>
                <a:close/>
              </a:path>
            </a:pathLst>
          </a:custGeom>
          <a:solidFill>
            <a:srgbClr val="4380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42412" y="360362"/>
            <a:ext cx="1905" cy="79375"/>
          </a:xfrm>
          <a:custGeom>
            <a:avLst/>
            <a:gdLst/>
            <a:ahLst/>
            <a:cxnLst/>
            <a:rect l="l" t="t" r="r" b="b"/>
            <a:pathLst>
              <a:path w="1904" h="79375">
                <a:moveTo>
                  <a:pt x="0" y="79375"/>
                </a:moveTo>
                <a:lnTo>
                  <a:pt x="1587" y="79375"/>
                </a:lnTo>
                <a:lnTo>
                  <a:pt x="1587" y="0"/>
                </a:lnTo>
                <a:lnTo>
                  <a:pt x="0" y="0"/>
                </a:lnTo>
                <a:lnTo>
                  <a:pt x="0" y="79375"/>
                </a:lnTo>
                <a:close/>
              </a:path>
            </a:pathLst>
          </a:custGeom>
          <a:solidFill>
            <a:srgbClr val="4380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72562" y="360362"/>
            <a:ext cx="12700" cy="79375"/>
          </a:xfrm>
          <a:custGeom>
            <a:avLst/>
            <a:gdLst/>
            <a:ahLst/>
            <a:cxnLst/>
            <a:rect l="l" t="t" r="r" b="b"/>
            <a:pathLst>
              <a:path w="12700" h="79375">
                <a:moveTo>
                  <a:pt x="0" y="79375"/>
                </a:moveTo>
                <a:lnTo>
                  <a:pt x="12700" y="79375"/>
                </a:lnTo>
                <a:lnTo>
                  <a:pt x="12700" y="0"/>
                </a:lnTo>
                <a:lnTo>
                  <a:pt x="0" y="0"/>
                </a:lnTo>
                <a:lnTo>
                  <a:pt x="0" y="79375"/>
                </a:lnTo>
                <a:close/>
              </a:path>
            </a:pathLst>
          </a:custGeom>
          <a:solidFill>
            <a:srgbClr val="4380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02712" y="360362"/>
            <a:ext cx="41275" cy="79375"/>
          </a:xfrm>
          <a:custGeom>
            <a:avLst/>
            <a:gdLst/>
            <a:ahLst/>
            <a:cxnLst/>
            <a:rect l="l" t="t" r="r" b="b"/>
            <a:pathLst>
              <a:path w="41275" h="79375">
                <a:moveTo>
                  <a:pt x="0" y="79375"/>
                </a:moveTo>
                <a:lnTo>
                  <a:pt x="41275" y="79375"/>
                </a:lnTo>
                <a:lnTo>
                  <a:pt x="41275" y="0"/>
                </a:lnTo>
                <a:lnTo>
                  <a:pt x="0" y="0"/>
                </a:lnTo>
                <a:lnTo>
                  <a:pt x="0" y="79375"/>
                </a:lnTo>
                <a:close/>
              </a:path>
            </a:pathLst>
          </a:custGeom>
          <a:solidFill>
            <a:srgbClr val="4380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10200" y="360362"/>
            <a:ext cx="3505200" cy="79375"/>
          </a:xfrm>
          <a:custGeom>
            <a:avLst/>
            <a:gdLst/>
            <a:ahLst/>
            <a:cxnLst/>
            <a:rect l="l" t="t" r="r" b="b"/>
            <a:pathLst>
              <a:path w="3505200" h="79375">
                <a:moveTo>
                  <a:pt x="0" y="79375"/>
                </a:moveTo>
                <a:lnTo>
                  <a:pt x="3505200" y="79375"/>
                </a:lnTo>
                <a:lnTo>
                  <a:pt x="3505200" y="0"/>
                </a:lnTo>
                <a:lnTo>
                  <a:pt x="0" y="0"/>
                </a:lnTo>
                <a:lnTo>
                  <a:pt x="0" y="79375"/>
                </a:lnTo>
                <a:close/>
              </a:path>
            </a:pathLst>
          </a:custGeom>
          <a:solidFill>
            <a:srgbClr val="4380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42412" y="439737"/>
            <a:ext cx="1905" cy="180975"/>
          </a:xfrm>
          <a:custGeom>
            <a:avLst/>
            <a:gdLst/>
            <a:ahLst/>
            <a:cxnLst/>
            <a:rect l="l" t="t" r="r" b="b"/>
            <a:pathLst>
              <a:path w="1904" h="180975">
                <a:moveTo>
                  <a:pt x="0" y="180975"/>
                </a:moveTo>
                <a:lnTo>
                  <a:pt x="1587" y="180975"/>
                </a:lnTo>
                <a:lnTo>
                  <a:pt x="1587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438086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072562" y="439737"/>
            <a:ext cx="12700" cy="180975"/>
          </a:xfrm>
          <a:custGeom>
            <a:avLst/>
            <a:gdLst/>
            <a:ahLst/>
            <a:cxnLst/>
            <a:rect l="l" t="t" r="r" b="b"/>
            <a:pathLst>
              <a:path w="12700" h="180975">
                <a:moveTo>
                  <a:pt x="0" y="180975"/>
                </a:moveTo>
                <a:lnTo>
                  <a:pt x="12700" y="180975"/>
                </a:lnTo>
                <a:lnTo>
                  <a:pt x="127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438086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02712" y="439737"/>
            <a:ext cx="41275" cy="180975"/>
          </a:xfrm>
          <a:custGeom>
            <a:avLst/>
            <a:gdLst/>
            <a:ahLst/>
            <a:cxnLst/>
            <a:rect l="l" t="t" r="r" b="b"/>
            <a:pathLst>
              <a:path w="41275" h="180975">
                <a:moveTo>
                  <a:pt x="0" y="180975"/>
                </a:moveTo>
                <a:lnTo>
                  <a:pt x="41275" y="180975"/>
                </a:lnTo>
                <a:lnTo>
                  <a:pt x="41275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438086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10200" y="439737"/>
            <a:ext cx="3565525" cy="180975"/>
          </a:xfrm>
          <a:custGeom>
            <a:avLst/>
            <a:gdLst/>
            <a:ahLst/>
            <a:cxnLst/>
            <a:rect l="l" t="t" r="r" b="b"/>
            <a:pathLst>
              <a:path w="3565525" h="180975">
                <a:moveTo>
                  <a:pt x="0" y="180975"/>
                </a:moveTo>
                <a:lnTo>
                  <a:pt x="3565525" y="180975"/>
                </a:lnTo>
                <a:lnTo>
                  <a:pt x="3565525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438086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07025" y="511175"/>
            <a:ext cx="3063875" cy="0"/>
          </a:xfrm>
          <a:custGeom>
            <a:avLst/>
            <a:gdLst/>
            <a:ahLst/>
            <a:cxnLst/>
            <a:rect l="l" t="t" r="r" b="b"/>
            <a:pathLst>
              <a:path w="3063875">
                <a:moveTo>
                  <a:pt x="0" y="0"/>
                </a:moveTo>
                <a:lnTo>
                  <a:pt x="3063875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73937" y="607218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029700" y="0"/>
            <a:ext cx="0" cy="621030"/>
          </a:xfrm>
          <a:custGeom>
            <a:avLst/>
            <a:gdLst/>
            <a:ahLst/>
            <a:cxnLst/>
            <a:rect l="l" t="t" r="r" b="b"/>
            <a:pathLst>
              <a:path h="621030">
                <a:moveTo>
                  <a:pt x="0" y="0"/>
                </a:moveTo>
                <a:lnTo>
                  <a:pt x="0" y="620712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943181" y="0"/>
            <a:ext cx="0" cy="586105"/>
          </a:xfrm>
          <a:custGeom>
            <a:avLst/>
            <a:gdLst/>
            <a:ahLst/>
            <a:cxnLst/>
            <a:rect l="l" t="t" r="r" b="b"/>
            <a:pathLst>
              <a:path h="586105">
                <a:moveTo>
                  <a:pt x="0" y="0"/>
                </a:moveTo>
                <a:lnTo>
                  <a:pt x="0" y="585787"/>
                </a:lnTo>
              </a:path>
            </a:pathLst>
          </a:custGeom>
          <a:ln w="5556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78093" y="0"/>
            <a:ext cx="0" cy="586105"/>
          </a:xfrm>
          <a:custGeom>
            <a:avLst/>
            <a:gdLst/>
            <a:ahLst/>
            <a:cxnLst/>
            <a:rect l="l" t="t" r="r" b="b"/>
            <a:pathLst>
              <a:path h="586105">
                <a:moveTo>
                  <a:pt x="0" y="0"/>
                </a:moveTo>
                <a:lnTo>
                  <a:pt x="0" y="585787"/>
                </a:lnTo>
              </a:path>
            </a:pathLst>
          </a:custGeom>
          <a:ln w="793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5695" y="394715"/>
            <a:ext cx="8139683" cy="525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96468" y="333756"/>
            <a:ext cx="8065008" cy="749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821658" y="493763"/>
            <a:ext cx="75717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III Истребительные меры </a:t>
            </a:r>
            <a:r>
              <a:rPr sz="2800" b="1" spc="-10" dirty="0">
                <a:latin typeface="Times New Roman"/>
                <a:cs typeface="Times New Roman"/>
              </a:rPr>
              <a:t>борьбы </a:t>
            </a:r>
            <a:r>
              <a:rPr sz="2800" b="1" spc="-5" dirty="0">
                <a:latin typeface="Times New Roman"/>
                <a:cs typeface="Times New Roman"/>
              </a:rPr>
              <a:t>с</a:t>
            </a:r>
            <a:r>
              <a:rPr sz="2800" b="1" spc="5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сорняками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79831" y="2627376"/>
            <a:ext cx="2459736" cy="3182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484" y="2569464"/>
            <a:ext cx="2717291" cy="33421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9831" y="2651873"/>
            <a:ext cx="6292850" cy="3170555"/>
          </a:xfrm>
          <a:custGeom>
            <a:avLst/>
            <a:gdLst/>
            <a:ahLst/>
            <a:cxnLst/>
            <a:rect l="l" t="t" r="r" b="b"/>
            <a:pathLst>
              <a:path w="2447925" h="3170554">
                <a:moveTo>
                  <a:pt x="0" y="0"/>
                </a:moveTo>
                <a:lnTo>
                  <a:pt x="2447925" y="0"/>
                </a:lnTo>
                <a:lnTo>
                  <a:pt x="2447925" y="3170237"/>
                </a:lnTo>
                <a:lnTo>
                  <a:pt x="0" y="3170237"/>
                </a:lnTo>
                <a:lnTo>
                  <a:pt x="0" y="0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07950" y="2286001"/>
            <a:ext cx="6292850" cy="210314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0805">
              <a:spcBef>
                <a:spcPts val="260"/>
              </a:spcBef>
            </a:pPr>
            <a:r>
              <a:rPr lang="ru-RU" sz="2800" b="1" i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Обработка</a:t>
            </a:r>
            <a:r>
              <a:rPr lang="ru-RU" sz="2800" b="1" i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800" b="1" i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почвы</a:t>
            </a:r>
            <a:endParaRPr lang="ru-RU" sz="2800" dirty="0">
              <a:latin typeface="Times New Roman"/>
              <a:cs typeface="Times New Roman"/>
            </a:endParaRPr>
          </a:p>
          <a:p>
            <a:pPr marL="90805">
              <a:lnSpc>
                <a:spcPct val="100000"/>
              </a:lnSpc>
              <a:spcBef>
                <a:spcPts val="260"/>
              </a:spcBef>
            </a:pPr>
            <a:r>
              <a:rPr sz="2800" spc="-10" dirty="0" err="1" smtClean="0">
                <a:latin typeface="Times New Roman"/>
                <a:cs typeface="Times New Roman"/>
              </a:rPr>
              <a:t>Механические</a:t>
            </a:r>
            <a:endParaRPr sz="2800" dirty="0">
              <a:latin typeface="Times New Roman"/>
              <a:cs typeface="Times New Roman"/>
            </a:endParaRPr>
          </a:p>
          <a:p>
            <a:pPr marL="90805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–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подрезание</a:t>
            </a:r>
            <a:endParaRPr sz="2400" dirty="0">
              <a:latin typeface="Times New Roman"/>
              <a:cs typeface="Times New Roman"/>
            </a:endParaRPr>
          </a:p>
          <a:p>
            <a:pPr marL="90805" marR="908685">
              <a:lnSpc>
                <a:spcPct val="100000"/>
              </a:lnSpc>
              <a:spcBef>
                <a:spcPts val="15"/>
              </a:spcBef>
            </a:pPr>
            <a:r>
              <a:rPr sz="2400" spc="-5" dirty="0">
                <a:latin typeface="Times New Roman"/>
                <a:cs typeface="Times New Roman"/>
              </a:rPr>
              <a:t>или  </a:t>
            </a:r>
            <a:r>
              <a:rPr sz="2400" spc="-10" dirty="0">
                <a:latin typeface="Times New Roman"/>
                <a:cs typeface="Times New Roman"/>
              </a:rPr>
              <a:t>вы</a:t>
            </a:r>
            <a:r>
              <a:rPr sz="2400" spc="-5" dirty="0">
                <a:latin typeface="Times New Roman"/>
                <a:cs typeface="Times New Roman"/>
              </a:rPr>
              <a:t>ры</a:t>
            </a:r>
            <a:r>
              <a:rPr sz="2400" spc="-45" dirty="0">
                <a:latin typeface="Times New Roman"/>
                <a:cs typeface="Times New Roman"/>
              </a:rPr>
              <a:t>в</a:t>
            </a:r>
            <a:r>
              <a:rPr sz="2400" dirty="0">
                <a:latin typeface="Times New Roman"/>
                <a:cs typeface="Times New Roman"/>
              </a:rPr>
              <a:t>а</a:t>
            </a:r>
            <a:r>
              <a:rPr sz="2400" spc="-5" dirty="0">
                <a:latin typeface="Times New Roman"/>
                <a:cs typeface="Times New Roman"/>
              </a:rPr>
              <a:t>ни</a:t>
            </a:r>
            <a:r>
              <a:rPr sz="2400" dirty="0">
                <a:latin typeface="Times New Roman"/>
                <a:cs typeface="Times New Roman"/>
              </a:rPr>
              <a:t>е  </a:t>
            </a:r>
            <a:r>
              <a:rPr sz="2400" spc="-20" dirty="0">
                <a:latin typeface="Times New Roman"/>
                <a:cs typeface="Times New Roman"/>
              </a:rPr>
              <a:t>сорняков  </a:t>
            </a:r>
            <a:r>
              <a:rPr sz="2400" spc="-25" dirty="0">
                <a:latin typeface="Times New Roman"/>
                <a:cs typeface="Times New Roman"/>
              </a:rPr>
              <a:t>орудиями</a:t>
            </a:r>
            <a:endParaRPr sz="2400" dirty="0">
              <a:latin typeface="Times New Roman"/>
              <a:cs typeface="Times New Roman"/>
            </a:endParaRPr>
          </a:p>
          <a:p>
            <a:pPr marL="90805" marR="118745">
              <a:lnSpc>
                <a:spcPct val="100000"/>
              </a:lnSpc>
            </a:pPr>
            <a:r>
              <a:rPr sz="2400" spc="-10" dirty="0">
                <a:latin typeface="Times New Roman"/>
                <a:cs typeface="Times New Roman"/>
              </a:rPr>
              <a:t>обработки </a:t>
            </a:r>
            <a:r>
              <a:rPr sz="2400" spc="-20" dirty="0">
                <a:latin typeface="Times New Roman"/>
                <a:cs typeface="Times New Roman"/>
              </a:rPr>
              <a:t>почвы  </a:t>
            </a:r>
            <a:r>
              <a:rPr sz="2400" spc="-5" dirty="0">
                <a:latin typeface="Times New Roman"/>
                <a:cs typeface="Times New Roman"/>
              </a:rPr>
              <a:t>или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вручную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555875" y="5157787"/>
            <a:ext cx="144780" cy="0"/>
          </a:xfrm>
          <a:custGeom>
            <a:avLst/>
            <a:gdLst/>
            <a:ahLst/>
            <a:cxnLst/>
            <a:rect l="l" t="t" r="r" b="b"/>
            <a:pathLst>
              <a:path w="144780">
                <a:moveTo>
                  <a:pt x="0" y="0"/>
                </a:moveTo>
                <a:lnTo>
                  <a:pt x="144462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blinds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1173</Words>
  <Application>Microsoft Office PowerPoint</Application>
  <PresentationFormat>Экран (4:3)</PresentationFormat>
  <Paragraphs>177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Презентация PowerPoint</vt:lpstr>
      <vt:lpstr>Борьба с сорными растениями</vt:lpstr>
      <vt:lpstr>I Классификация мер борьбы с сорняками  (отечественная – учебник Г.И. Баздырев и др.)</vt:lpstr>
      <vt:lpstr>Агротехнический метод основан на использовании общих  и специальных приёмов агротехники, с помощью которых</vt:lpstr>
      <vt:lpstr>II Мероприятия по предупреждению засоренности полей</vt:lpstr>
      <vt:lpstr>Карантинные службы работают по специальному уставу. Они  имеют списки карантинных сорняков.</vt:lpstr>
      <vt:lpstr>Организационные мероприятия</vt:lpstr>
      <vt:lpstr>7.  Мероприятия по снижению засоренности органических удобрений.  По данным ВНИИ кормов в 1 т навоза содержится от 43 до 56 тыс.</vt:lpstr>
      <vt:lpstr>III Истребительные меры борьбы с сорняками</vt:lpstr>
      <vt:lpstr>Обработка почвы</vt:lpstr>
      <vt:lpstr>Если преобладает малолетний тип, то система  мероприятий состоит из следующих приемов:</vt:lpstr>
      <vt:lpstr>Если преобладает  корнеотпрысковый тип  (осоты):</vt:lpstr>
      <vt:lpstr>Презентация PowerPoint</vt:lpstr>
      <vt:lpstr>Презентация PowerPoint</vt:lpstr>
      <vt:lpstr>Культиватор со стрельчатыми лапами для подрезания сорняков</vt:lpstr>
      <vt:lpstr>Метод удушения – измельчение орудиями обработки  подземных органов многолетних сорняков и их корневой  системы с последующей запашкой отрезков в почву.</vt:lpstr>
      <vt:lpstr>Презентация PowerPoint</vt:lpstr>
      <vt:lpstr>Метод вычесывания –  пружинными рабочими  органами. Корневища  убираются, сжигаются.</vt:lpstr>
      <vt:lpstr>Важной особенностью борьбы с сорняками в органическом</vt:lpstr>
      <vt:lpstr>Задача состоит в том, чтобы уничтожить сорняки в рядке не  повреждая саму культуру. Для этого используют пропольщик с  прорезиненными вращающимися пальцами:</vt:lpstr>
      <vt:lpstr>Другие механические (физические) методы</vt:lpstr>
      <vt:lpstr>Мульчирование. Мульчирование</vt:lpstr>
      <vt:lpstr>Мульчирование почвы соломой подавляет сорняки за счет лишения света  и токсических выделений самой соломы (аллелопатия). При этом семена  культур не повреждаются, т.к. находятся ниже зоны аллелопатии.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Научные основы севооборотов</dc:title>
  <dc:creator>Щукин С.В.</dc:creator>
  <cp:lastModifiedBy>Admin</cp:lastModifiedBy>
  <cp:revision>2</cp:revision>
  <dcterms:created xsi:type="dcterms:W3CDTF">2017-10-26T07:26:52Z</dcterms:created>
  <dcterms:modified xsi:type="dcterms:W3CDTF">2019-04-24T07:02:15Z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2012-01-18T00:00:00Z</vt:filetime>
  </property>
  <property fmtid="{D5CDD505-2E9C-101B-9397-08002B2CF9AE}" pid="3" name="Creator">
    <vt:lpwstr>Acrobat PDFMaker 10.0 for PowerPoint</vt:lpwstr>
  </property>
  <property fmtid="{D5CDD505-2E9C-101B-9397-08002B2CF9AE}" pid="4" name="LastSaved">
    <vt:filetime>2017-10-26T00:00:00Z</vt:filetime>
  </property>
</Properties>
</file>